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vsd" ContentType="application/vnd.visio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166"/>
  </p:notesMasterIdLst>
  <p:handoutMasterIdLst>
    <p:handoutMasterId r:id="rId167"/>
  </p:handoutMasterIdLst>
  <p:sldIdLst>
    <p:sldId id="667" r:id="rId2"/>
    <p:sldId id="668" r:id="rId3"/>
    <p:sldId id="756" r:id="rId4"/>
    <p:sldId id="757" r:id="rId5"/>
    <p:sldId id="744" r:id="rId6"/>
    <p:sldId id="753" r:id="rId7"/>
    <p:sldId id="945" r:id="rId8"/>
    <p:sldId id="758" r:id="rId9"/>
    <p:sldId id="946" r:id="rId10"/>
    <p:sldId id="947" r:id="rId11"/>
    <p:sldId id="951" r:id="rId12"/>
    <p:sldId id="760" r:id="rId13"/>
    <p:sldId id="761" r:id="rId14"/>
    <p:sldId id="762" r:id="rId15"/>
    <p:sldId id="764" r:id="rId16"/>
    <p:sldId id="952" r:id="rId17"/>
    <p:sldId id="953" r:id="rId18"/>
    <p:sldId id="767" r:id="rId19"/>
    <p:sldId id="954" r:id="rId20"/>
    <p:sldId id="769" r:id="rId21"/>
    <p:sldId id="987" r:id="rId22"/>
    <p:sldId id="728" r:id="rId23"/>
    <p:sldId id="785" r:id="rId24"/>
    <p:sldId id="955" r:id="rId25"/>
    <p:sldId id="784" r:id="rId26"/>
    <p:sldId id="796" r:id="rId27"/>
    <p:sldId id="792" r:id="rId28"/>
    <p:sldId id="950" r:id="rId29"/>
    <p:sldId id="957" r:id="rId30"/>
    <p:sldId id="958" r:id="rId31"/>
    <p:sldId id="959" r:id="rId32"/>
    <p:sldId id="908" r:id="rId33"/>
    <p:sldId id="794" r:id="rId34"/>
    <p:sldId id="983" r:id="rId35"/>
    <p:sldId id="956" r:id="rId36"/>
    <p:sldId id="961" r:id="rId37"/>
    <p:sldId id="964" r:id="rId38"/>
    <p:sldId id="962" r:id="rId39"/>
    <p:sldId id="963" r:id="rId40"/>
    <p:sldId id="960" r:id="rId41"/>
    <p:sldId id="797" r:id="rId42"/>
    <p:sldId id="798" r:id="rId43"/>
    <p:sldId id="789" r:id="rId44"/>
    <p:sldId id="799" r:id="rId45"/>
    <p:sldId id="788" r:id="rId46"/>
    <p:sldId id="968" r:id="rId47"/>
    <p:sldId id="795" r:id="rId48"/>
    <p:sldId id="909" r:id="rId49"/>
    <p:sldId id="809" r:id="rId50"/>
    <p:sldId id="805" r:id="rId51"/>
    <p:sldId id="910" r:id="rId52"/>
    <p:sldId id="811" r:id="rId53"/>
    <p:sldId id="812" r:id="rId54"/>
    <p:sldId id="984" r:id="rId55"/>
    <p:sldId id="814" r:id="rId56"/>
    <p:sldId id="815" r:id="rId57"/>
    <p:sldId id="901" r:id="rId58"/>
    <p:sldId id="816" r:id="rId59"/>
    <p:sldId id="965" r:id="rId60"/>
    <p:sldId id="966" r:id="rId61"/>
    <p:sldId id="967" r:id="rId62"/>
    <p:sldId id="825" r:id="rId63"/>
    <p:sldId id="817" r:id="rId64"/>
    <p:sldId id="982" r:id="rId65"/>
    <p:sldId id="819" r:id="rId66"/>
    <p:sldId id="818" r:id="rId67"/>
    <p:sldId id="820" r:id="rId68"/>
    <p:sldId id="823" r:id="rId69"/>
    <p:sldId id="821" r:id="rId70"/>
    <p:sldId id="822" r:id="rId71"/>
    <p:sldId id="835" r:id="rId72"/>
    <p:sldId id="827" r:id="rId73"/>
    <p:sldId id="828" r:id="rId74"/>
    <p:sldId id="942" r:id="rId75"/>
    <p:sldId id="943" r:id="rId76"/>
    <p:sldId id="944" r:id="rId77"/>
    <p:sldId id="837" r:id="rId78"/>
    <p:sldId id="838" r:id="rId79"/>
    <p:sldId id="839" r:id="rId80"/>
    <p:sldId id="840" r:id="rId81"/>
    <p:sldId id="849" r:id="rId82"/>
    <p:sldId id="841" r:id="rId83"/>
    <p:sldId id="842" r:id="rId84"/>
    <p:sldId id="843" r:id="rId85"/>
    <p:sldId id="844" r:id="rId86"/>
    <p:sldId id="845" r:id="rId87"/>
    <p:sldId id="832" r:id="rId88"/>
    <p:sldId id="846" r:id="rId89"/>
    <p:sldId id="850" r:id="rId90"/>
    <p:sldId id="847" r:id="rId91"/>
    <p:sldId id="848" r:id="rId92"/>
    <p:sldId id="851" r:id="rId93"/>
    <p:sldId id="834" r:id="rId94"/>
    <p:sldId id="852" r:id="rId95"/>
    <p:sldId id="853" r:id="rId96"/>
    <p:sldId id="854" r:id="rId97"/>
    <p:sldId id="855" r:id="rId98"/>
    <p:sldId id="856" r:id="rId99"/>
    <p:sldId id="857" r:id="rId100"/>
    <p:sldId id="858" r:id="rId101"/>
    <p:sldId id="833" r:id="rId102"/>
    <p:sldId id="859" r:id="rId103"/>
    <p:sldId id="860" r:id="rId104"/>
    <p:sldId id="861" r:id="rId105"/>
    <p:sldId id="862" r:id="rId106"/>
    <p:sldId id="836" r:id="rId107"/>
    <p:sldId id="969" r:id="rId108"/>
    <p:sldId id="865" r:id="rId109"/>
    <p:sldId id="806" r:id="rId110"/>
    <p:sldId id="911" r:id="rId111"/>
    <p:sldId id="912" r:id="rId112"/>
    <p:sldId id="913" r:id="rId113"/>
    <p:sldId id="985" r:id="rId114"/>
    <p:sldId id="871" r:id="rId115"/>
    <p:sldId id="872" r:id="rId116"/>
    <p:sldId id="988" r:id="rId117"/>
    <p:sldId id="874" r:id="rId118"/>
    <p:sldId id="873" r:id="rId119"/>
    <p:sldId id="875" r:id="rId120"/>
    <p:sldId id="876" r:id="rId121"/>
    <p:sldId id="971" r:id="rId122"/>
    <p:sldId id="972" r:id="rId123"/>
    <p:sldId id="976" r:id="rId124"/>
    <p:sldId id="977" r:id="rId125"/>
    <p:sldId id="978" r:id="rId126"/>
    <p:sldId id="979" r:id="rId127"/>
    <p:sldId id="970" r:id="rId128"/>
    <p:sldId id="878" r:id="rId129"/>
    <p:sldId id="879" r:id="rId130"/>
    <p:sldId id="880" r:id="rId131"/>
    <p:sldId id="881" r:id="rId132"/>
    <p:sldId id="807" r:id="rId133"/>
    <p:sldId id="914" r:id="rId134"/>
    <p:sldId id="885" r:id="rId135"/>
    <p:sldId id="886" r:id="rId136"/>
    <p:sldId id="887" r:id="rId137"/>
    <p:sldId id="949" r:id="rId138"/>
    <p:sldId id="915" r:id="rId139"/>
    <p:sldId id="916" r:id="rId140"/>
    <p:sldId id="974" r:id="rId141"/>
    <p:sldId id="888" r:id="rId142"/>
    <p:sldId id="890" r:id="rId143"/>
    <p:sldId id="973" r:id="rId144"/>
    <p:sldId id="891" r:id="rId145"/>
    <p:sldId id="808" r:id="rId146"/>
    <p:sldId id="917" r:id="rId147"/>
    <p:sldId id="918" r:id="rId148"/>
    <p:sldId id="919" r:id="rId149"/>
    <p:sldId id="986" r:id="rId150"/>
    <p:sldId id="897" r:id="rId151"/>
    <p:sldId id="898" r:id="rId152"/>
    <p:sldId id="900" r:id="rId153"/>
    <p:sldId id="899" r:id="rId154"/>
    <p:sldId id="902" r:id="rId155"/>
    <p:sldId id="903" r:id="rId156"/>
    <p:sldId id="904" r:id="rId157"/>
    <p:sldId id="920" r:id="rId158"/>
    <p:sldId id="921" r:id="rId159"/>
    <p:sldId id="975" r:id="rId160"/>
    <p:sldId id="923" r:id="rId161"/>
    <p:sldId id="938" r:id="rId162"/>
    <p:sldId id="980" r:id="rId163"/>
    <p:sldId id="981" r:id="rId164"/>
    <p:sldId id="937" r:id="rId165"/>
  </p:sldIdLst>
  <p:sldSz cx="9144000" cy="6858000" type="screen4x3"/>
  <p:notesSz cx="69850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33CC"/>
    <a:srgbClr val="0066CC"/>
    <a:srgbClr val="FF66FF"/>
    <a:srgbClr val="0099FF"/>
    <a:srgbClr val="FF9900"/>
    <a:srgbClr val="CC66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14" autoAdjust="0"/>
    <p:restoredTop sz="93435" autoAdjust="0"/>
  </p:normalViewPr>
  <p:slideViewPr>
    <p:cSldViewPr snapToGrid="0">
      <p:cViewPr varScale="1">
        <p:scale>
          <a:sx n="124" d="100"/>
          <a:sy n="124" d="100"/>
        </p:scale>
        <p:origin x="112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ehs-fp-bos-009\DBowditch$\EOHHS\HIT%20Council\HITC%20Txn%20Graph%20-%20Nov%202014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2075590654392382"/>
          <c:y val="3.1012911305651439E-2"/>
          <c:w val="0.86312469033322736"/>
          <c:h val="0.75134112442863366"/>
        </c:manualLayout>
      </c:layout>
      <c:bar3DChart>
        <c:barDir val="col"/>
        <c:grouping val="clustered"/>
        <c:varyColors val="0"/>
        <c:ser>
          <c:idx val="0"/>
          <c:order val="0"/>
          <c:tx>
            <c:v>Transactions</c:v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multiLvlStrRef>
              <c:f>'Updated Txn Graph'!$A$2:$B$14</c:f>
              <c:multiLvlStrCache>
                <c:ptCount val="13"/>
                <c:lvl>
                  <c:pt idx="0">
                    <c:v>Nov</c:v>
                  </c:pt>
                  <c:pt idx="1">
                    <c:v>Dec</c:v>
                  </c:pt>
                  <c:pt idx="2">
                    <c:v>Jan</c:v>
                  </c:pt>
                  <c:pt idx="3">
                    <c:v>Feb</c:v>
                  </c:pt>
                  <c:pt idx="4">
                    <c:v>Mar</c:v>
                  </c:pt>
                  <c:pt idx="5">
                    <c:v>Apr</c:v>
                  </c:pt>
                  <c:pt idx="6">
                    <c:v>May</c:v>
                  </c:pt>
                  <c:pt idx="7">
                    <c:v>Jun</c:v>
                  </c:pt>
                  <c:pt idx="8">
                    <c:v>Jul</c:v>
                  </c:pt>
                  <c:pt idx="9">
                    <c:v>Aug</c:v>
                  </c:pt>
                  <c:pt idx="10">
                    <c:v>Sep</c:v>
                  </c:pt>
                  <c:pt idx="11">
                    <c:v>Oct</c:v>
                  </c:pt>
                  <c:pt idx="12">
                    <c:v>Nov</c:v>
                  </c:pt>
                </c:lvl>
                <c:lvl>
                  <c:pt idx="0">
                    <c:v>2013</c:v>
                  </c:pt>
                  <c:pt idx="1">
                    <c:v>2013</c:v>
                  </c:pt>
                  <c:pt idx="2">
                    <c:v>2014</c:v>
                  </c:pt>
                  <c:pt idx="3">
                    <c:v>2014</c:v>
                  </c:pt>
                  <c:pt idx="4">
                    <c:v>2014</c:v>
                  </c:pt>
                  <c:pt idx="5">
                    <c:v>2014</c:v>
                  </c:pt>
                  <c:pt idx="6">
                    <c:v>2014</c:v>
                  </c:pt>
                  <c:pt idx="7">
                    <c:v>2014</c:v>
                  </c:pt>
                  <c:pt idx="8">
                    <c:v>2014</c:v>
                  </c:pt>
                  <c:pt idx="9">
                    <c:v>2014</c:v>
                  </c:pt>
                  <c:pt idx="10">
                    <c:v>2014</c:v>
                  </c:pt>
                  <c:pt idx="11">
                    <c:v>2014</c:v>
                  </c:pt>
                  <c:pt idx="12">
                    <c:v>2014</c:v>
                  </c:pt>
                </c:lvl>
              </c:multiLvlStrCache>
            </c:multiLvlStrRef>
          </c:cat>
          <c:val>
            <c:numRef>
              <c:f>'Updated Txn Graph'!$C$2:$C$14</c:f>
              <c:numCache>
                <c:formatCode>_(* #,##0_);_(* \(#,##0\);_(* "-"??_);_(@_)</c:formatCode>
                <c:ptCount val="13"/>
                <c:pt idx="0">
                  <c:v>129045</c:v>
                </c:pt>
                <c:pt idx="1">
                  <c:v>119767</c:v>
                </c:pt>
                <c:pt idx="2">
                  <c:v>106698</c:v>
                </c:pt>
                <c:pt idx="3">
                  <c:v>109021</c:v>
                </c:pt>
                <c:pt idx="4">
                  <c:v>133937</c:v>
                </c:pt>
                <c:pt idx="5">
                  <c:v>221598</c:v>
                </c:pt>
                <c:pt idx="6">
                  <c:v>163885</c:v>
                </c:pt>
                <c:pt idx="7">
                  <c:v>168624</c:v>
                </c:pt>
                <c:pt idx="8">
                  <c:v>226913</c:v>
                </c:pt>
                <c:pt idx="9">
                  <c:v>404031</c:v>
                </c:pt>
                <c:pt idx="10">
                  <c:v>558029</c:v>
                </c:pt>
                <c:pt idx="11">
                  <c:v>573058</c:v>
                </c:pt>
                <c:pt idx="12">
                  <c:v>655378</c:v>
                </c:pt>
              </c:numCache>
            </c:numRef>
          </c:val>
        </c:ser>
        <c:ser>
          <c:idx val="1"/>
          <c:order val="1"/>
          <c:tx>
            <c:v>% Change</c:v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multiLvlStrRef>
              <c:f>'Updated Txn Graph'!$A$2:$B$14</c:f>
              <c:multiLvlStrCache>
                <c:ptCount val="13"/>
                <c:lvl>
                  <c:pt idx="0">
                    <c:v>Nov</c:v>
                  </c:pt>
                  <c:pt idx="1">
                    <c:v>Dec</c:v>
                  </c:pt>
                  <c:pt idx="2">
                    <c:v>Jan</c:v>
                  </c:pt>
                  <c:pt idx="3">
                    <c:v>Feb</c:v>
                  </c:pt>
                  <c:pt idx="4">
                    <c:v>Mar</c:v>
                  </c:pt>
                  <c:pt idx="5">
                    <c:v>Apr</c:v>
                  </c:pt>
                  <c:pt idx="6">
                    <c:v>May</c:v>
                  </c:pt>
                  <c:pt idx="7">
                    <c:v>Jun</c:v>
                  </c:pt>
                  <c:pt idx="8">
                    <c:v>Jul</c:v>
                  </c:pt>
                  <c:pt idx="9">
                    <c:v>Aug</c:v>
                  </c:pt>
                  <c:pt idx="10">
                    <c:v>Sep</c:v>
                  </c:pt>
                  <c:pt idx="11">
                    <c:v>Oct</c:v>
                  </c:pt>
                  <c:pt idx="12">
                    <c:v>Nov</c:v>
                  </c:pt>
                </c:lvl>
                <c:lvl>
                  <c:pt idx="0">
                    <c:v>2013</c:v>
                  </c:pt>
                  <c:pt idx="1">
                    <c:v>2013</c:v>
                  </c:pt>
                  <c:pt idx="2">
                    <c:v>2014</c:v>
                  </c:pt>
                  <c:pt idx="3">
                    <c:v>2014</c:v>
                  </c:pt>
                  <c:pt idx="4">
                    <c:v>2014</c:v>
                  </c:pt>
                  <c:pt idx="5">
                    <c:v>2014</c:v>
                  </c:pt>
                  <c:pt idx="6">
                    <c:v>2014</c:v>
                  </c:pt>
                  <c:pt idx="7">
                    <c:v>2014</c:v>
                  </c:pt>
                  <c:pt idx="8">
                    <c:v>2014</c:v>
                  </c:pt>
                  <c:pt idx="9">
                    <c:v>2014</c:v>
                  </c:pt>
                  <c:pt idx="10">
                    <c:v>2014</c:v>
                  </c:pt>
                  <c:pt idx="11">
                    <c:v>2014</c:v>
                  </c:pt>
                  <c:pt idx="12">
                    <c:v>2014</c:v>
                  </c:pt>
                </c:lvl>
              </c:multiLvlStrCache>
            </c:multiLvlStrRef>
          </c:cat>
          <c:val>
            <c:numRef>
              <c:f>'Updated Txn Graph'!$D$2:$D$14</c:f>
              <c:numCache>
                <c:formatCode>0%</c:formatCode>
                <c:ptCount val="13"/>
                <c:pt idx="1">
                  <c:v>-7.1897400131736997E-2</c:v>
                </c:pt>
                <c:pt idx="2">
                  <c:v>-0.10912020840465236</c:v>
                </c:pt>
                <c:pt idx="3">
                  <c:v>2.1771729554443384E-2</c:v>
                </c:pt>
                <c:pt idx="4">
                  <c:v>0.22854312471909083</c:v>
                </c:pt>
                <c:pt idx="5">
                  <c:v>0.6544942771601574</c:v>
                </c:pt>
                <c:pt idx="6">
                  <c:v>-0.26044007617397269</c:v>
                </c:pt>
                <c:pt idx="7">
                  <c:v>2.8916618360435672E-2</c:v>
                </c:pt>
                <c:pt idx="8">
                  <c:v>0.34567439984818293</c:v>
                </c:pt>
                <c:pt idx="9">
                  <c:v>0.78055466191888523</c:v>
                </c:pt>
                <c:pt idx="10">
                  <c:v>0.38115392135751958</c:v>
                </c:pt>
                <c:pt idx="11">
                  <c:v>2.6932292049337937E-2</c:v>
                </c:pt>
                <c:pt idx="12">
                  <c:v>0.14365038093875315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2132112"/>
        <c:axId val="152128192"/>
        <c:axId val="0"/>
      </c:bar3DChart>
      <c:catAx>
        <c:axId val="15213211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128192"/>
        <c:crosses val="autoZero"/>
        <c:auto val="1"/>
        <c:lblAlgn val="ctr"/>
        <c:lblOffset val="100"/>
        <c:noMultiLvlLbl val="0"/>
      </c:catAx>
      <c:valAx>
        <c:axId val="15212819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13211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2" tIns="46476" rIns="92952" bIns="46476" numCol="1" anchor="t" anchorCtr="0" compatLnSpc="1">
            <a:prstTxWarp prst="textNoShape">
              <a:avLst/>
            </a:prstTxWarp>
          </a:bodyPr>
          <a:lstStyle>
            <a:lvl1pPr defTabSz="929607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6050" y="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2" tIns="46476" rIns="92952" bIns="46476" numCol="1" anchor="t" anchorCtr="0" compatLnSpc="1">
            <a:prstTxWarp prst="textNoShape">
              <a:avLst/>
            </a:prstTxWarp>
          </a:bodyPr>
          <a:lstStyle>
            <a:lvl1pPr algn="r" defTabSz="929607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78B01461-6DAE-4150-A59D-0BDBB17C9015}" type="datetime1">
              <a:rPr lang="en-US"/>
              <a:pPr>
                <a:defRPr/>
              </a:pPr>
              <a:t>5/6/2015</a:t>
            </a:fld>
            <a:endParaRPr lang="en-US" dirty="0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2" tIns="46476" rIns="92952" bIns="46476" numCol="1" anchor="b" anchorCtr="0" compatLnSpc="1">
            <a:prstTxWarp prst="textNoShape">
              <a:avLst/>
            </a:prstTxWarp>
          </a:bodyPr>
          <a:lstStyle>
            <a:lvl1pPr defTabSz="929607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6050" y="8818563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2" tIns="46476" rIns="92952" bIns="46476" numCol="1" anchor="b" anchorCtr="0" compatLnSpc="1">
            <a:prstTxWarp prst="textNoShape">
              <a:avLst/>
            </a:prstTxWarp>
          </a:bodyPr>
          <a:lstStyle>
            <a:lvl1pPr algn="r" defTabSz="929607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C881D3E-B07D-4F85-855C-701F53FB4A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4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2" tIns="46476" rIns="92952" bIns="46476" numCol="1" anchor="t" anchorCtr="0" compatLnSpc="1">
            <a:prstTxWarp prst="textNoShape">
              <a:avLst/>
            </a:prstTxWarp>
          </a:bodyPr>
          <a:lstStyle>
            <a:lvl1pPr defTabSz="929607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6050" y="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2" tIns="46476" rIns="92952" bIns="46476" numCol="1" anchor="t" anchorCtr="0" compatLnSpc="1">
            <a:prstTxWarp prst="textNoShape">
              <a:avLst/>
            </a:prstTxWarp>
          </a:bodyPr>
          <a:lstStyle>
            <a:lvl1pPr algn="r" defTabSz="929607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F9631B6-9871-4FC2-A215-1F97DF9A8D9A}" type="datetime1">
              <a:rPr lang="en-US"/>
              <a:pPr>
                <a:defRPr/>
              </a:pPr>
              <a:t>5/6/2015</a:t>
            </a:fld>
            <a:endParaRPr lang="en-US" dirty="0"/>
          </a:p>
        </p:txBody>
      </p:sp>
      <p:sp>
        <p:nvSpPr>
          <p:cNvPr id="176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0075"/>
            <a:ext cx="558482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2" tIns="46476" rIns="92952" bIns="464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2" tIns="46476" rIns="92952" bIns="46476" numCol="1" anchor="b" anchorCtr="0" compatLnSpc="1">
            <a:prstTxWarp prst="textNoShape">
              <a:avLst/>
            </a:prstTxWarp>
          </a:bodyPr>
          <a:lstStyle>
            <a:lvl1pPr defTabSz="929607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6050" y="8818563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2" tIns="46476" rIns="92952" bIns="46476" numCol="1" anchor="b" anchorCtr="0" compatLnSpc="1">
            <a:prstTxWarp prst="textNoShape">
              <a:avLst/>
            </a:prstTxWarp>
          </a:bodyPr>
          <a:lstStyle>
            <a:lvl1pPr algn="r" defTabSz="929607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AF8B8A72-8BE9-4768-8B86-5D2A7A48C6A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6309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77156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4731100-9480-478F-A144-5FF80CD40B36}" type="datetime1">
              <a:rPr lang="en-US" altLang="en-US" smtClean="0"/>
              <a:pPr eaLnBrk="1" hangingPunct="1">
                <a:spcBef>
                  <a:spcPct val="0"/>
                </a:spcBef>
              </a:pPr>
              <a:t>5/6/2015</a:t>
            </a:fld>
            <a:endParaRPr lang="en-US" altLang="en-US" smtClean="0"/>
          </a:p>
        </p:txBody>
      </p:sp>
      <p:sp>
        <p:nvSpPr>
          <p:cNvPr id="177157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6441A67-FDFA-4615-AF93-0E666ECD5176}" type="slidenum">
              <a:rPr lang="en-US" altLang="en-US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70799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1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91492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71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71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71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71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71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71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71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71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94EF351-29F6-4CDA-8E1A-979BC9B1805B}" type="datetime1">
              <a:rPr lang="en-US" altLang="en-US" smtClean="0">
                <a:ea typeface="ＭＳ Ｐゴシック" pitchFamily="34" charset="-128"/>
              </a:rPr>
              <a:pPr eaLnBrk="1" hangingPunct="1">
                <a:spcBef>
                  <a:spcPct val="0"/>
                </a:spcBef>
              </a:pPr>
              <a:t>5/6/2015</a:t>
            </a:fld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91493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71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71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71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71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71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71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71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71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6FA5F10-C551-4D97-ADA1-136606A78FE3}" type="slidenum">
              <a:rPr lang="en-US" altLang="en-US" smtClean="0">
                <a:ea typeface="ＭＳ Ｐゴシック" pitchFamily="34" charset="-128"/>
              </a:rPr>
              <a:pPr eaLnBrk="1" hangingPunct="1">
                <a:spcBef>
                  <a:spcPct val="0"/>
                </a:spcBef>
              </a:pPr>
              <a:t>161</a:t>
            </a:fld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3138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187396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71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71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71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71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950E53-B867-41FC-867F-99317B47926D}" type="datetime1">
              <a:rPr lang="en-US" altLang="en-US" smtClean="0">
                <a:ea typeface="ＭＳ Ｐゴシック" panose="020B0600070205080204" pitchFamily="34" charset="-128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5/6/2015</a:t>
            </a:fld>
            <a:endParaRPr lang="en-US" altLang="en-US" smtClean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7397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71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71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71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71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5BE17DB-9075-41D6-9F31-5741A7258F71}" type="slidenum">
              <a:rPr lang="en-US" altLang="en-US">
                <a:ea typeface="ＭＳ Ｐゴシック" panose="020B0600070205080204" pitchFamily="34" charset="-128"/>
              </a:rPr>
              <a:pPr eaLnBrk="1" hangingPunct="1">
                <a:spcBef>
                  <a:spcPct val="0"/>
                </a:spcBef>
              </a:pPr>
              <a:t>162</a:t>
            </a:fld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2737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78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128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28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28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28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0FA9E4C-3D25-4492-AA44-DBF4BC1964E4}" type="slidenum">
              <a:rPr lang="en-US" altLang="en-US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88533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2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Arial" pitchFamily="34" charset="0"/>
              </a:rPr>
              <a:t>Lifecare Center of Auburn – has an EMR</a:t>
            </a:r>
          </a:p>
          <a:p>
            <a:r>
              <a:rPr lang="en-US" altLang="en-US" smtClean="0">
                <a:latin typeface="Arial" pitchFamily="34" charset="0"/>
              </a:rPr>
              <a:t>Jewish Healthcare and Millbury are transitioning to an EMR</a:t>
            </a:r>
          </a:p>
        </p:txBody>
      </p:sp>
      <p:sp>
        <p:nvSpPr>
          <p:cNvPr id="182276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49B5791-863A-4F9C-B754-827D8FB21735}" type="datetime1">
              <a:rPr lang="en-US" altLang="en-US" smtClean="0">
                <a:cs typeface="Arial" pitchFamily="34" charset="0"/>
              </a:rPr>
              <a:pPr eaLnBrk="1" hangingPunct="1">
                <a:spcBef>
                  <a:spcPct val="0"/>
                </a:spcBef>
              </a:pPr>
              <a:t>5/6/2015</a:t>
            </a:fld>
            <a:endParaRPr lang="en-US" altLang="en-US" smtClean="0">
              <a:cs typeface="Arial" pitchFamily="34" charset="0"/>
            </a:endParaRPr>
          </a:p>
        </p:txBody>
      </p:sp>
      <p:sp>
        <p:nvSpPr>
          <p:cNvPr id="182277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D49938-035A-47BA-82E7-1E7FF6AA3294}" type="slidenum">
              <a:rPr lang="en-US" altLang="en-US" smtClean="0">
                <a:cs typeface="Arial" pitchFamily="34" charset="0"/>
              </a:rPr>
              <a:pPr eaLnBrk="1" hangingPunct="1">
                <a:spcBef>
                  <a:spcPct val="0"/>
                </a:spcBef>
              </a:pPr>
              <a:t>10</a:t>
            </a:fld>
            <a:endParaRPr lang="en-US" altLang="en-US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970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>
                <a:latin typeface="Arial" pitchFamily="34" charset="0"/>
              </a:rPr>
              <a:t>Including coordinating with esMD/CMS engagement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latin typeface="Arial" pitchFamily="34" charset="0"/>
              </a:rPr>
              <a:t>Ballot through Structured Documents Workgroup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latin typeface="Arial" pitchFamily="34" charset="0"/>
              </a:rPr>
              <a:t>&gt;$500K of public and private funding</a:t>
            </a: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3015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57066" indent="-291179" defTabSz="93015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64717" indent="-232943" defTabSz="93015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30604" indent="-232943" defTabSz="93015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96491" indent="-232943" defTabSz="93015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62377" indent="-232943" defTabSz="93015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3028264" indent="-232943" defTabSz="93015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94151" indent="-232943" defTabSz="93015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960038" indent="-232943" defTabSz="93015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A4322CE-A714-4917-9856-D5BCA0E09A82}" type="slidenum">
              <a:rPr lang="en-US" altLang="en-US" smtClean="0">
                <a:ea typeface="MS PGothic" pitchFamily="34" charset="-128"/>
                <a:cs typeface="Arial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en-US" smtClean="0">
              <a:ea typeface="MS PGothic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496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Consider using IHE’s RFD (Retrieve Form for Data Capture) Profile to embed form to capture missing data elements.</a:t>
            </a:r>
          </a:p>
          <a:p>
            <a:pPr>
              <a:defRPr/>
            </a:pPr>
            <a:r>
              <a:rPr lang="en-US" dirty="0" smtClean="0"/>
              <a:t>Alternatively might use CCOW to maintain patient context between EHR and LAND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SEE:</a:t>
            </a:r>
          </a:p>
          <a:p>
            <a:pPr marL="171450" indent="-171450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Acts as a destination for routed CCD+ documents</a:t>
            </a:r>
          </a:p>
          <a:p>
            <a:pPr marL="171450" indent="-171450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Software hosted by a trusted authority and accessed via a web browser</a:t>
            </a:r>
          </a:p>
          <a:p>
            <a:pPr marL="171450" indent="-171450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Non-EHR users will be able to use SEE to view, edit, and send CCD+ documents via HIE or Direct to next facility</a:t>
            </a:r>
          </a:p>
          <a:p>
            <a:pPr marL="171450" indent="-171450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SEE users will also be able to locally print, securely email, or fax copies of the CCD+</a:t>
            </a:r>
          </a:p>
          <a:p>
            <a:pPr marL="171450" indent="-171450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Local administrator will manage that organization’s </a:t>
            </a:r>
            <a:r>
              <a:rPr lang="en-US" dirty="0" err="1" smtClean="0"/>
              <a:t>UserIDs</a:t>
            </a:r>
            <a:r>
              <a:rPr lang="en-US" dirty="0" smtClean="0"/>
              <a:t>/Passwords/Roles</a:t>
            </a:r>
          </a:p>
          <a:p>
            <a:pPr marL="171450" indent="-171450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Investigating integration with MDS, INTERACT, CMS-485 and OASIS. </a:t>
            </a:r>
            <a:r>
              <a:rPr lang="en-US" dirty="0" err="1" smtClean="0"/>
              <a:t>Geisinger</a:t>
            </a:r>
            <a:r>
              <a:rPr lang="en-US" dirty="0" smtClean="0"/>
              <a:t> is grabbing copies of MDS and OASIS and loading it into </a:t>
            </a:r>
            <a:r>
              <a:rPr lang="en-US" dirty="0" err="1" smtClean="0"/>
              <a:t>KeyHIE</a:t>
            </a:r>
            <a:endParaRPr lang="en-US" dirty="0" smtClean="0"/>
          </a:p>
          <a:p>
            <a:pPr>
              <a:spcAft>
                <a:spcPts val="600"/>
              </a:spcAft>
              <a:buFont typeface="Arial" pitchFamily="34" charset="0"/>
              <a:buNone/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</p:txBody>
      </p:sp>
      <p:sp>
        <p:nvSpPr>
          <p:cNvPr id="183300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4F1E651-E41E-4B93-9187-FEC4236CD284}" type="datetime1">
              <a:rPr lang="en-US" altLang="en-US" smtClean="0"/>
              <a:pPr eaLnBrk="1" hangingPunct="1">
                <a:spcBef>
                  <a:spcPct val="0"/>
                </a:spcBef>
              </a:pPr>
              <a:t>5/6/2015</a:t>
            </a:fld>
            <a:endParaRPr lang="en-US" altLang="en-US" smtClean="0"/>
          </a:p>
        </p:txBody>
      </p:sp>
      <p:sp>
        <p:nvSpPr>
          <p:cNvPr id="183301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163FDC8-896D-4675-82E9-C4663321F9D9}" type="slidenum">
              <a:rPr lang="en-US" altLang="en-US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82294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6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54063" indent="-288925" defTabSz="9366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60463" indent="-231775" defTabSz="9366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25600" indent="-231775" defTabSz="9366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90738" indent="-231775" defTabSz="9366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47938" indent="-231775" defTabSz="9366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3005138" indent="-231775" defTabSz="9366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62338" indent="-231775" defTabSz="9366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919538" indent="-231775" defTabSz="9366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B5ED149-3DC3-44FB-9984-21EF18D9BF76}" type="slidenum">
              <a:rPr lang="en-US" altLang="en-US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mtClean="0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80817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86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17B9FF5-7927-4A3C-8DA0-455375CF7707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18</a:t>
            </a:fld>
            <a:endParaRPr lang="en-US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931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184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86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A3C5306-C7E9-46E7-8D3E-DE5721E067C6}" type="slidenum">
              <a:rPr lang="en-US" altLang="en-US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160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 way to notify if receiver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ever opened it, however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Will get message if it was not delivered.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F9631B6-9871-4FC2-A215-1F97DF9A8D9A}" type="datetime1">
              <a:rPr lang="en-US" smtClean="0"/>
              <a:pPr>
                <a:defRPr/>
              </a:pPr>
              <a:t>5/6/2015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F8B8A72-8BE9-4768-8B86-5D2A7A48C6A0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834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jpeg"/><Relationship Id="rId5" Type="http://schemas.openxmlformats.org/officeDocument/2006/relationships/hyperlink" Target="http://www.google.com/url?sa=i&amp;source=images&amp;cd=&amp;cad=rja&amp;docid=WrMC45CMQ5OKTM&amp;tbnid=GzfxIxny7uwcCM:&amp;ved=0CAgQjRwwADiIAQ&amp;url=http://blog.mass.gov/hhs/commission-for-the-blind/2013-massachusetts-commission-for-the-blind-internship-opening-ceremony-celebrating-ten-years/&amp;ei=C2hZUrbpL4mS9gTRsYDwCw&amp;psig=AFQjCNGksinY4ojLdEVE7ihLPpxK-RegtA&amp;ust=1381677451855227" TargetMode="External"/><Relationship Id="rId4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827247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2700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1282700" cy="205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4738" y="39688"/>
            <a:ext cx="574992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blog.mass.gov/wp-content/uploads/legacy-images/hhs/6a0147e2d123ec970b01901cfba60b970b-pi.jpg">
            <a:hlinkClick r:id="rId5"/>
          </p:cNvPr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08088"/>
            <a:ext cx="1282700" cy="143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443413"/>
            <a:ext cx="1281113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89100" y="2143125"/>
            <a:ext cx="7061200" cy="1470025"/>
          </a:xfrm>
        </p:spPr>
        <p:txBody>
          <a:bodyPr/>
          <a:lstStyle>
            <a:lvl1pPr algn="ctr">
              <a:defRPr sz="3600" smtClean="0"/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7050" y="3886200"/>
            <a:ext cx="6845300" cy="1752600"/>
          </a:xfrm>
        </p:spPr>
        <p:txBody>
          <a:bodyPr/>
          <a:lstStyle>
            <a:lvl1pPr marL="0" indent="0" algn="ctr">
              <a:buFontTx/>
              <a:buNone/>
              <a:defRPr sz="2400" smtClean="0"/>
            </a:lvl1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10400" y="6381750"/>
            <a:ext cx="2133600" cy="476250"/>
          </a:xfrm>
        </p:spPr>
        <p:txBody>
          <a:bodyPr/>
          <a:lstStyle>
            <a:lvl1pPr algn="ctr">
              <a:defRPr sz="9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511BD5BD-B75F-4F68-B4C2-DDD9A7F09F7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1"/>
          </p:nvPr>
        </p:nvSpPr>
        <p:spPr>
          <a:xfrm>
            <a:off x="457200" y="6381750"/>
            <a:ext cx="2133600" cy="476250"/>
          </a:xfrm>
        </p:spPr>
        <p:txBody>
          <a:bodyPr/>
          <a:lstStyle>
            <a:lvl1pPr algn="l">
              <a:defRPr sz="8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6B3ED76-600A-4992-BBD1-9AC154DF4977}" type="datetime1">
              <a:rPr lang="en-US"/>
              <a:pPr>
                <a:defRPr/>
              </a:pPr>
              <a:t>5/6/2015</a:t>
            </a:fld>
            <a:endParaRPr lang="en-US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2"/>
          </p:nvPr>
        </p:nvSpPr>
        <p:spPr>
          <a:xfrm>
            <a:off x="3276600" y="638175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DRAFT – CONFIDENTIAL</a:t>
            </a:r>
          </a:p>
          <a:p>
            <a:pPr>
              <a:defRPr/>
            </a:pPr>
            <a:r>
              <a:rPr lang="en-US"/>
              <a:t>FOR DISCUSSION PURPOSES ONLY</a:t>
            </a:r>
          </a:p>
        </p:txBody>
      </p:sp>
    </p:spTree>
    <p:extLst>
      <p:ext uri="{BB962C8B-B14F-4D97-AF65-F5344CB8AC3E}">
        <p14:creationId xmlns:p14="http://schemas.microsoft.com/office/powerpoint/2010/main" val="3374381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7526C5-D2F7-4AA8-B694-768BED6FA1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607886-7CE8-463A-BC23-879192E79E9F}" type="datetime1">
              <a:rPr lang="en-US"/>
              <a:pPr>
                <a:defRPr/>
              </a:pPr>
              <a:t>5/6/2015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DRAFT – CONFIDENTIAL</a:t>
            </a:r>
          </a:p>
          <a:p>
            <a:pPr>
              <a:defRPr/>
            </a:pPr>
            <a:r>
              <a:rPr lang="en-US"/>
              <a:t>FOR DISCUSSION PURPOSES ONLY</a:t>
            </a:r>
          </a:p>
        </p:txBody>
      </p:sp>
    </p:spTree>
    <p:extLst>
      <p:ext uri="{BB962C8B-B14F-4D97-AF65-F5344CB8AC3E}">
        <p14:creationId xmlns:p14="http://schemas.microsoft.com/office/powerpoint/2010/main" val="3547435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609600"/>
            <a:ext cx="21336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609600"/>
            <a:ext cx="6248400" cy="5516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2FEFEC-2085-4FD3-A712-4166E506591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6FAD81-7F2F-4FB4-97B3-7292D0443BEB}" type="datetime1">
              <a:rPr lang="en-US"/>
              <a:pPr>
                <a:defRPr/>
              </a:pPr>
              <a:t>5/6/2015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DRAFT – CONFIDENTIAL</a:t>
            </a:r>
          </a:p>
          <a:p>
            <a:pPr>
              <a:defRPr/>
            </a:pPr>
            <a:r>
              <a:rPr lang="en-US"/>
              <a:t>FOR DISCUSSION PURPOSES ONLY</a:t>
            </a:r>
          </a:p>
        </p:txBody>
      </p:sp>
    </p:spTree>
    <p:extLst>
      <p:ext uri="{BB962C8B-B14F-4D97-AF65-F5344CB8AC3E}">
        <p14:creationId xmlns:p14="http://schemas.microsoft.com/office/powerpoint/2010/main" val="2499849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7088" y="152400"/>
            <a:ext cx="689451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41438"/>
            <a:ext cx="8534400" cy="4983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FF65E-215E-4D4E-821A-03418195D7C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270238-3B26-4FD0-9B1F-2BCFA18F026B}" type="datetime1">
              <a:rPr lang="en-US"/>
              <a:pPr>
                <a:defRPr/>
              </a:pPr>
              <a:t>5/6/2015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DRAFT – CONFIDENTIAL</a:t>
            </a:r>
          </a:p>
          <a:p>
            <a:pPr>
              <a:defRPr/>
            </a:pPr>
            <a:r>
              <a:rPr lang="en-US"/>
              <a:t>FOR DISCUSSION PURPOSES ONLY</a:t>
            </a:r>
          </a:p>
        </p:txBody>
      </p:sp>
    </p:spTree>
    <p:extLst>
      <p:ext uri="{BB962C8B-B14F-4D97-AF65-F5344CB8AC3E}">
        <p14:creationId xmlns:p14="http://schemas.microsoft.com/office/powerpoint/2010/main" val="62536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509588"/>
            <a:ext cx="8435975" cy="7762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0" y="1341438"/>
            <a:ext cx="8534400" cy="4983162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75189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 userDrawn="1"/>
        </p:nvSpPr>
        <p:spPr bwMode="gray">
          <a:xfrm>
            <a:off x="392113" y="1154113"/>
            <a:ext cx="4014787" cy="513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06000"/>
              </a:lnSpc>
              <a:spcBef>
                <a:spcPct val="80000"/>
              </a:spcBef>
              <a:buClr>
                <a:srgbClr val="000000"/>
              </a:buClr>
              <a:buSzPct val="80000"/>
              <a:buFont typeface="Wingdings" pitchFamily="2" charset="2"/>
              <a:buNone/>
              <a:defRPr/>
            </a:pPr>
            <a:endParaRPr lang="en-US" altLang="en-US" sz="1000" smtClean="0">
              <a:solidFill>
                <a:srgbClr val="000000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93192" y="1152144"/>
            <a:ext cx="4014216" cy="5138928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/>
            </a:lvl2pPr>
            <a:lvl3pPr>
              <a:buNone/>
              <a:defRPr/>
            </a:lvl3pPr>
            <a:lvl4pPr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736592" y="1152144"/>
            <a:ext cx="4014216" cy="513892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393192" y="256032"/>
            <a:ext cx="8348472" cy="521208"/>
          </a:xfrm>
          <a:solidFill>
            <a:srgbClr val="FFFFFF"/>
          </a:solidFill>
        </p:spPr>
        <p:txBody>
          <a:bodyPr anchor="b"/>
          <a:lstStyle>
            <a:lvl1pPr>
              <a:buNone/>
              <a:defRPr sz="1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61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33061"/>
            <a:ext cx="8534400" cy="5191539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636DD0-3023-4F6A-B0F7-43A7E34842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B52394-9403-42BC-8B13-EF311328B37D}" type="datetime1">
              <a:rPr lang="en-US"/>
              <a:pPr>
                <a:defRPr/>
              </a:pPr>
              <a:t>5/6/2015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DRAFT – CONFIDENTIAL</a:t>
            </a:r>
          </a:p>
          <a:p>
            <a:pPr>
              <a:defRPr/>
            </a:pPr>
            <a:r>
              <a:rPr lang="en-US"/>
              <a:t>FOR DISCUSSION PURPOSES ONLY</a:t>
            </a:r>
          </a:p>
        </p:txBody>
      </p:sp>
    </p:spTree>
    <p:extLst>
      <p:ext uri="{BB962C8B-B14F-4D97-AF65-F5344CB8AC3E}">
        <p14:creationId xmlns:p14="http://schemas.microsoft.com/office/powerpoint/2010/main" val="3273086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4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5872B-7363-42B9-AB15-3A24808640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53828A-7D87-405B-BA90-6252B8DFD369}" type="datetime1">
              <a:rPr lang="en-US"/>
              <a:pPr>
                <a:defRPr/>
              </a:pPr>
              <a:t>5/6/2015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DRAFT – CONFIDENTIAL</a:t>
            </a:r>
          </a:p>
          <a:p>
            <a:pPr>
              <a:defRPr/>
            </a:pPr>
            <a:r>
              <a:rPr lang="en-US"/>
              <a:t>FOR DISCUSSION PURPOSES ONLY</a:t>
            </a:r>
          </a:p>
        </p:txBody>
      </p:sp>
    </p:spTree>
    <p:extLst>
      <p:ext uri="{BB962C8B-B14F-4D97-AF65-F5344CB8AC3E}">
        <p14:creationId xmlns:p14="http://schemas.microsoft.com/office/powerpoint/2010/main" val="1347397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76400"/>
            <a:ext cx="41910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1910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E0E127-55CC-4DFB-AB2F-BE63B9347D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2E57E-445F-474D-AAEA-B88FDEC28EB5}" type="datetime1">
              <a:rPr lang="en-US"/>
              <a:pPr>
                <a:defRPr/>
              </a:pPr>
              <a:t>5/6/2015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DRAFT – CONFIDENTIAL</a:t>
            </a:r>
          </a:p>
          <a:p>
            <a:pPr>
              <a:defRPr/>
            </a:pPr>
            <a:r>
              <a:rPr lang="en-US"/>
              <a:t>FOR DISCUSSION PURPOSES ONLY</a:t>
            </a:r>
          </a:p>
        </p:txBody>
      </p:sp>
    </p:spTree>
    <p:extLst>
      <p:ext uri="{BB962C8B-B14F-4D97-AF65-F5344CB8AC3E}">
        <p14:creationId xmlns:p14="http://schemas.microsoft.com/office/powerpoint/2010/main" val="2537946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6DCC1A-0057-4F89-8432-5D0DDFADF3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B29187-9C06-450B-B2E3-6A5F2B41E291}" type="datetime1">
              <a:rPr lang="en-US"/>
              <a:pPr>
                <a:defRPr/>
              </a:pPr>
              <a:t>5/6/2015</a:t>
            </a:fld>
            <a:endParaRPr lang="en-US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DRAFT – CONFIDENTIAL</a:t>
            </a:r>
          </a:p>
          <a:p>
            <a:pPr>
              <a:defRPr/>
            </a:pPr>
            <a:r>
              <a:rPr lang="en-US"/>
              <a:t>FOR DISCUSSION PURPOSES ONLY</a:t>
            </a:r>
          </a:p>
        </p:txBody>
      </p:sp>
    </p:spTree>
    <p:extLst>
      <p:ext uri="{BB962C8B-B14F-4D97-AF65-F5344CB8AC3E}">
        <p14:creationId xmlns:p14="http://schemas.microsoft.com/office/powerpoint/2010/main" val="559759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94B33-2588-4A71-81E2-F68DD5168B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0AFC86-7F49-4050-BE2A-3CA28FB57BCC}" type="datetime1">
              <a:rPr lang="en-US"/>
              <a:pPr>
                <a:defRPr/>
              </a:pPr>
              <a:t>5/6/2015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DRAFT – CONFIDENTIAL</a:t>
            </a:r>
          </a:p>
          <a:p>
            <a:pPr>
              <a:defRPr/>
            </a:pPr>
            <a:r>
              <a:rPr lang="en-US"/>
              <a:t>FOR DISCUSSION PURPOSES ONLY</a:t>
            </a:r>
          </a:p>
        </p:txBody>
      </p:sp>
    </p:spTree>
    <p:extLst>
      <p:ext uri="{BB962C8B-B14F-4D97-AF65-F5344CB8AC3E}">
        <p14:creationId xmlns:p14="http://schemas.microsoft.com/office/powerpoint/2010/main" val="2003812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C9993E-AAED-4303-9D18-D5772766CC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23EE0D-92ED-4F54-9013-A9EE0C06CE17}" type="datetime1">
              <a:rPr lang="en-US"/>
              <a:pPr>
                <a:defRPr/>
              </a:pPr>
              <a:t>5/6/2015</a:t>
            </a:fld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DRAFT – CONFIDENTIAL</a:t>
            </a:r>
          </a:p>
          <a:p>
            <a:pPr>
              <a:defRPr/>
            </a:pPr>
            <a:r>
              <a:rPr lang="en-US"/>
              <a:t>FOR DISCUSSION PURPOSES ONLY</a:t>
            </a:r>
          </a:p>
        </p:txBody>
      </p:sp>
    </p:spTree>
    <p:extLst>
      <p:ext uri="{BB962C8B-B14F-4D97-AF65-F5344CB8AC3E}">
        <p14:creationId xmlns:p14="http://schemas.microsoft.com/office/powerpoint/2010/main" val="390200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34B204-EBE3-4C9A-A687-F9DC71EAE6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7BA817-8451-4015-8DAB-F2F7F64BDE61}" type="datetime1">
              <a:rPr lang="en-US"/>
              <a:pPr>
                <a:defRPr/>
              </a:pPr>
              <a:t>5/6/2015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DRAFT – CONFIDENTIAL</a:t>
            </a:r>
          </a:p>
          <a:p>
            <a:pPr>
              <a:defRPr/>
            </a:pPr>
            <a:r>
              <a:rPr lang="en-US"/>
              <a:t>FOR DISCUSSION PURPOSES ONLY</a:t>
            </a:r>
          </a:p>
        </p:txBody>
      </p:sp>
    </p:spTree>
    <p:extLst>
      <p:ext uri="{BB962C8B-B14F-4D97-AF65-F5344CB8AC3E}">
        <p14:creationId xmlns:p14="http://schemas.microsoft.com/office/powerpoint/2010/main" val="1448942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C85C02-896F-4397-BD37-841A472362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AEDC56-4838-449D-8316-00A1167929A6}" type="datetime1">
              <a:rPr lang="en-US"/>
              <a:pPr>
                <a:defRPr/>
              </a:pPr>
              <a:t>5/6/2015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DRAFT – CONFIDENTIAL</a:t>
            </a:r>
          </a:p>
          <a:p>
            <a:pPr>
              <a:defRPr/>
            </a:pPr>
            <a:r>
              <a:rPr lang="en-US"/>
              <a:t>FOR DISCUSSION PURPOSES ONLY</a:t>
            </a:r>
          </a:p>
        </p:txBody>
      </p:sp>
    </p:spTree>
    <p:extLst>
      <p:ext uri="{BB962C8B-B14F-4D97-AF65-F5344CB8AC3E}">
        <p14:creationId xmlns:p14="http://schemas.microsoft.com/office/powerpoint/2010/main" val="2391513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97088" y="85725"/>
            <a:ext cx="689451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41438"/>
            <a:ext cx="8534400" cy="498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495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43400" y="6629400"/>
            <a:ext cx="4572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74A2E3F5-EB19-431A-9B7E-7E7E5C917D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29" name="Picture 7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38" y="55563"/>
            <a:ext cx="2027237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120063" y="6705600"/>
            <a:ext cx="10239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8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76A9168-41B1-4C11-8AC8-427166E969F3}" type="datetime1">
              <a:rPr lang="en-US"/>
              <a:pPr>
                <a:defRPr/>
              </a:pPr>
              <a:t>5/6/2015</a:t>
            </a:fld>
            <a:endParaRPr lang="en-US" dirty="0"/>
          </a:p>
        </p:txBody>
      </p:sp>
      <p:sp>
        <p:nvSpPr>
          <p:cNvPr id="1495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540500"/>
            <a:ext cx="21971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rgbClr val="FF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DRAFT – CONFIDENTIAL</a:t>
            </a:r>
          </a:p>
          <a:p>
            <a:pPr>
              <a:defRPr/>
            </a:pPr>
            <a:r>
              <a:rPr lang="en-US"/>
              <a:t>FOR DISCUSSION PURPOSES ONLY</a:t>
            </a:r>
          </a:p>
        </p:txBody>
      </p:sp>
      <p:sp>
        <p:nvSpPr>
          <p:cNvPr id="1032" name="Line 35"/>
          <p:cNvSpPr>
            <a:spLocks noChangeShapeType="1"/>
          </p:cNvSpPr>
          <p:nvPr/>
        </p:nvSpPr>
        <p:spPr bwMode="gray">
          <a:xfrm>
            <a:off x="392113" y="874713"/>
            <a:ext cx="8355012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11" r:id="rId1"/>
    <p:sldLayoutId id="2147485300" r:id="rId2"/>
    <p:sldLayoutId id="2147485301" r:id="rId3"/>
    <p:sldLayoutId id="2147485302" r:id="rId4"/>
    <p:sldLayoutId id="2147485303" r:id="rId5"/>
    <p:sldLayoutId id="2147485304" r:id="rId6"/>
    <p:sldLayoutId id="2147485305" r:id="rId7"/>
    <p:sldLayoutId id="2147485306" r:id="rId8"/>
    <p:sldLayoutId id="2147485307" r:id="rId9"/>
    <p:sldLayoutId id="2147485308" r:id="rId10"/>
    <p:sldLayoutId id="2147485309" r:id="rId11"/>
    <p:sldLayoutId id="2147485310" r:id="rId12"/>
    <p:sldLayoutId id="2147485312" r:id="rId13"/>
    <p:sldLayoutId id="2147485313" r:id="rId1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 Narrow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2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44.png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6.png"/><Relationship Id="rId11" Type="http://schemas.openxmlformats.org/officeDocument/2006/relationships/image" Target="../media/image147.wmf"/><Relationship Id="rId5" Type="http://schemas.openxmlformats.org/officeDocument/2006/relationships/image" Target="../media/image143.jpeg"/><Relationship Id="rId10" Type="http://schemas.openxmlformats.org/officeDocument/2006/relationships/image" Target="../media/image37.png"/><Relationship Id="rId4" Type="http://schemas.openxmlformats.org/officeDocument/2006/relationships/image" Target="../media/image6.wmf"/><Relationship Id="rId9" Type="http://schemas.openxmlformats.org/officeDocument/2006/relationships/image" Target="../media/image146.png"/><Relationship Id="rId14" Type="http://schemas.openxmlformats.org/officeDocument/2006/relationships/image" Target="../media/image14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44.png"/><Relationship Id="rId12" Type="http://schemas.openxmlformats.org/officeDocument/2006/relationships/oleObject" Target="../embeddings/Microsoft_Visio_2003-2010_Drawing2.vsd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3.jpe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36.png"/><Relationship Id="rId10" Type="http://schemas.openxmlformats.org/officeDocument/2006/relationships/image" Target="../media/image142.emf"/><Relationship Id="rId4" Type="http://schemas.openxmlformats.org/officeDocument/2006/relationships/image" Target="../media/image6.wmf"/><Relationship Id="rId9" Type="http://schemas.openxmlformats.org/officeDocument/2006/relationships/oleObject" Target="../embeddings/Microsoft_Visio_2003-2010_Drawing1.vsd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6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7" Type="http://schemas.openxmlformats.org/officeDocument/2006/relationships/image" Target="../media/image31.gi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hyperlink" Target="http://mehi.masstech.org/impact-see-training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openxmlformats.org/officeDocument/2006/relationships/image" Target="../media/image11.png"/><Relationship Id="rId2" Type="http://schemas.openxmlformats.org/officeDocument/2006/relationships/hyperlink" Target="http://www.google.com/url?sa=i&amp;rct=j&amp;q=&amp;esrc=s&amp;frm=1&amp;source=images&amp;cd=&amp;cad=rja&amp;docid=0T22DwqwUIY8BM&amp;tbnid=JsDgouF_A3YlaM:&amp;ved=0CAUQjRw&amp;url=http://www.abovetopsecret.com/forum/thread323615/pg2&amp;ei=VySqUeOMA4S88AShpoHIDg&amp;bvm=bv.47244034,d.eWU&amp;psig=AFQjCNFUCKiSFCwweigakCSmW6iWlGY6JA&amp;ust=1370191171445708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hyperlink" Target="http://www.google.com/url?sa=i&amp;rct=j&amp;q=&amp;esrc=s&amp;frm=1&amp;source=images&amp;cd=&amp;cad=rja&amp;docid=Z_v7deG1HiRiHM&amp;tbnid=FfEiTA9sthOPwM:&amp;ved=0CAUQjRw&amp;url=http://www.hansonsilo.com/wireless.php&amp;ei=HiaqUcmuCYOc8wTKn4HABw&amp;bvm=bv.47244034,d.eWU&amp;psig=AFQjCNHS8PdJP52nViSRtBn8f5lLXHnL8g&amp;ust=1370191679282711" TargetMode="External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spe.hhs.gov/health/reports/2011/pacexpanded/index.shtml#ch1" TargetMode="External"/><Relationship Id="rId2" Type="http://schemas.openxmlformats.org/officeDocument/2006/relationships/hyperlink" Target="http://aspe.hhs.gov/health/reports/2011/pacexpanded/index.s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ChangeArrowheads="1"/>
          </p:cNvSpPr>
          <p:nvPr/>
        </p:nvSpPr>
        <p:spPr bwMode="auto">
          <a:xfrm>
            <a:off x="2105025" y="0"/>
            <a:ext cx="6913563" cy="2390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14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481138" y="987425"/>
            <a:ext cx="7537450" cy="3719513"/>
          </a:xfrm>
        </p:spPr>
        <p:txBody>
          <a:bodyPr/>
          <a:lstStyle/>
          <a:p>
            <a:r>
              <a:rPr lang="en-US" altLang="en-US" sz="6000" dirty="0"/>
              <a:t>IMPACT </a:t>
            </a:r>
            <a:r>
              <a:rPr lang="en-US" altLang="en-US" sz="6000" dirty="0" smtClean="0"/>
              <a:t>SEE </a:t>
            </a:r>
            <a:br>
              <a:rPr lang="en-US" altLang="en-US" sz="6000" dirty="0" smtClean="0"/>
            </a:br>
            <a:r>
              <a:rPr lang="en-US" altLang="en-US" sz="4800" dirty="0" smtClean="0"/>
              <a:t>(</a:t>
            </a:r>
            <a:r>
              <a:rPr lang="en-US" altLang="en-US" sz="6000" dirty="0" smtClean="0"/>
              <a:t>S</a:t>
            </a:r>
            <a:r>
              <a:rPr lang="en-US" altLang="en-US" sz="4800" b="0" dirty="0" smtClean="0"/>
              <a:t>urrogate</a:t>
            </a:r>
            <a:r>
              <a:rPr lang="en-US" altLang="en-US" sz="4800" dirty="0" smtClean="0"/>
              <a:t> </a:t>
            </a:r>
            <a:r>
              <a:rPr lang="en-US" altLang="en-US" sz="6000" dirty="0" smtClean="0"/>
              <a:t>E</a:t>
            </a:r>
            <a:r>
              <a:rPr lang="en-US" altLang="en-US" sz="4800" b="0" dirty="0" smtClean="0"/>
              <a:t>HR</a:t>
            </a:r>
            <a:r>
              <a:rPr lang="en-US" altLang="en-US" sz="4800" dirty="0" smtClean="0"/>
              <a:t> </a:t>
            </a:r>
            <a:r>
              <a:rPr lang="en-US" altLang="en-US" sz="6000" dirty="0" smtClean="0"/>
              <a:t>E</a:t>
            </a:r>
            <a:r>
              <a:rPr lang="en-US" altLang="en-US" sz="4800" b="0" dirty="0" smtClean="0"/>
              <a:t>nvironment</a:t>
            </a:r>
            <a:r>
              <a:rPr lang="en-US" altLang="en-US" sz="4800" dirty="0" smtClean="0"/>
              <a:t>) </a:t>
            </a:r>
            <a:r>
              <a:rPr lang="en-US" altLang="en-US" sz="6000" dirty="0" smtClean="0"/>
              <a:t/>
            </a:r>
            <a:br>
              <a:rPr lang="en-US" altLang="en-US" sz="6000" dirty="0" smtClean="0"/>
            </a:br>
            <a:r>
              <a:rPr lang="en-US" altLang="en-US" sz="6000" dirty="0" smtClean="0"/>
              <a:t>Training</a:t>
            </a:r>
            <a:endParaRPr lang="en-US" altLang="en-US" sz="6000" dirty="0"/>
          </a:p>
        </p:txBody>
      </p:sp>
      <p:sp>
        <p:nvSpPr>
          <p:cNvPr id="6148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508125" y="4832350"/>
            <a:ext cx="6746875" cy="2051050"/>
          </a:xfrm>
        </p:spPr>
        <p:txBody>
          <a:bodyPr/>
          <a:lstStyle/>
          <a:p>
            <a:r>
              <a:rPr lang="en-US" altLang="en-US" sz="3200" dirty="0" smtClean="0"/>
              <a:t>January 2015</a:t>
            </a:r>
            <a:endParaRPr lang="en-US" altLang="en-US" sz="3200" dirty="0"/>
          </a:p>
        </p:txBody>
      </p:sp>
      <p:pic>
        <p:nvPicPr>
          <p:cNvPr id="6149" name="Picture 2" descr="C:\Users\Larry\AppData\Local\Microsoft\Windows\Temporary Internet Files\Content.IE5\B23QLF0S\MC900231382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1275" y="5470525"/>
            <a:ext cx="1422400" cy="137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443413"/>
            <a:ext cx="1281113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9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5250" y="130175"/>
            <a:ext cx="2316163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2139351" y="85725"/>
            <a:ext cx="6852249" cy="7620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en-US" dirty="0" smtClean="0"/>
              <a:t>Nursing Facility Pilot Sites</a:t>
            </a:r>
          </a:p>
        </p:txBody>
      </p:sp>
      <p:sp>
        <p:nvSpPr>
          <p:cNvPr id="74755" name="Content Placeholder 2"/>
          <p:cNvSpPr>
            <a:spLocks noGrp="1"/>
          </p:cNvSpPr>
          <p:nvPr>
            <p:ph idx="1"/>
          </p:nvPr>
        </p:nvSpPr>
        <p:spPr>
          <a:xfrm>
            <a:off x="177800" y="904875"/>
            <a:ext cx="8966200" cy="58166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en-US" dirty="0" smtClean="0"/>
              <a:t>Beaumont Rehabilitation of Westborough</a:t>
            </a:r>
          </a:p>
          <a:p>
            <a:pPr>
              <a:spcBef>
                <a:spcPts val="600"/>
              </a:spcBef>
            </a:pPr>
            <a:r>
              <a:rPr lang="en-US" altLang="en-US" dirty="0" smtClean="0"/>
              <a:t>Christopher House of Worcester</a:t>
            </a:r>
          </a:p>
          <a:p>
            <a:pPr>
              <a:spcBef>
                <a:spcPts val="600"/>
              </a:spcBef>
            </a:pPr>
            <a:r>
              <a:rPr lang="en-US" altLang="en-US" dirty="0" smtClean="0"/>
              <a:t>Holy Trinity Nursing &amp; Rehab</a:t>
            </a:r>
          </a:p>
          <a:p>
            <a:pPr>
              <a:spcBef>
                <a:spcPts val="600"/>
              </a:spcBef>
            </a:pPr>
            <a:r>
              <a:rPr lang="en-US" altLang="en-US" dirty="0" smtClean="0"/>
              <a:t>Jewish Healthcare Center </a:t>
            </a:r>
          </a:p>
          <a:p>
            <a:pPr>
              <a:spcBef>
                <a:spcPts val="600"/>
              </a:spcBef>
            </a:pPr>
            <a:r>
              <a:rPr lang="en-US" altLang="en-US" dirty="0" err="1" smtClean="0"/>
              <a:t>LifeCare</a:t>
            </a:r>
            <a:r>
              <a:rPr lang="en-US" altLang="en-US" dirty="0" smtClean="0"/>
              <a:t> Center of Auburn (+EMR)</a:t>
            </a:r>
          </a:p>
          <a:p>
            <a:pPr>
              <a:spcBef>
                <a:spcPts val="600"/>
              </a:spcBef>
            </a:pPr>
            <a:r>
              <a:rPr lang="en-US" altLang="en-US" dirty="0" smtClean="0"/>
              <a:t>Millbury Healthcare Center</a:t>
            </a:r>
          </a:p>
          <a:p>
            <a:pPr>
              <a:spcBef>
                <a:spcPts val="600"/>
              </a:spcBef>
            </a:pPr>
            <a:r>
              <a:rPr lang="en-US" altLang="en-US" dirty="0" smtClean="0"/>
              <a:t>Notre Dame LTC</a:t>
            </a:r>
          </a:p>
          <a:p>
            <a:pPr>
              <a:spcBef>
                <a:spcPts val="600"/>
              </a:spcBef>
            </a:pPr>
            <a:r>
              <a:rPr lang="en-US" altLang="en-US" dirty="0" smtClean="0"/>
              <a:t>Worcester Rehabilitation &amp; Health Care Center</a:t>
            </a: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16E50F4-B463-4D25-AB02-5FC147839537}" type="slidenum">
              <a:rPr lang="en-US" altLang="en-US" sz="900" smtClean="0">
                <a:cs typeface="Arial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900" smtClean="0">
              <a:cs typeface="Arial" pitchFamily="34" charset="0"/>
            </a:endParaRPr>
          </a:p>
        </p:txBody>
      </p:sp>
      <p:pic>
        <p:nvPicPr>
          <p:cNvPr id="74757" name="Picture 2" descr="C:\Users\Larry\AppData\Local\Microsoft\Windows\Temporary Internet Files\Content.IE5\B23QLF0S\MC900231382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21675" y="6059488"/>
            <a:ext cx="8223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15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FC019C3-B9CE-44C9-997C-DB134C14BA72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100</a:t>
            </a:fld>
            <a:endParaRPr lang="en-US" altLang="en-US" sz="900" smtClean="0"/>
          </a:p>
        </p:txBody>
      </p:sp>
      <p:sp>
        <p:nvSpPr>
          <p:cNvPr id="105475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Results</a:t>
            </a:r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563" y="685800"/>
            <a:ext cx="8072437" cy="6011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C3B64EB-93F3-4E59-B474-B02A5C5BC5AB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101</a:t>
            </a:fld>
            <a:endParaRPr lang="en-US" altLang="en-US" sz="900" smtClean="0"/>
          </a:p>
        </p:txBody>
      </p:sp>
      <p:sp>
        <p:nvSpPr>
          <p:cNvPr id="106499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Assessment = “Impression”</a:t>
            </a:r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13" y="1082675"/>
            <a:ext cx="9013825" cy="4281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8D908D8-516C-480A-982D-562AA68652C8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102</a:t>
            </a:fld>
            <a:endParaRPr lang="en-US" altLang="en-US" sz="900" smtClean="0"/>
          </a:p>
        </p:txBody>
      </p:sp>
      <p:sp>
        <p:nvSpPr>
          <p:cNvPr id="107523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Discharge Diagnoses</a:t>
            </a:r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838" y="1063625"/>
            <a:ext cx="9018587" cy="4567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896B5F7-9718-4192-852E-D40412C12112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103</a:t>
            </a:fld>
            <a:endParaRPr lang="en-US" altLang="en-US" sz="900" smtClean="0"/>
          </a:p>
        </p:txBody>
      </p:sp>
      <p:sp>
        <p:nvSpPr>
          <p:cNvPr id="108547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Care Plan</a:t>
            </a:r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3" y="685800"/>
            <a:ext cx="9039225" cy="6002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462D8FD-C7C7-4E9F-89A7-48C41D63BE95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104</a:t>
            </a:fld>
            <a:endParaRPr lang="en-US" altLang="en-US" sz="900" smtClean="0"/>
          </a:p>
        </p:txBody>
      </p:sp>
      <p:sp>
        <p:nvSpPr>
          <p:cNvPr id="109571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Care Plan</a:t>
            </a:r>
          </a:p>
        </p:txBody>
      </p:sp>
      <p:grpSp>
        <p:nvGrpSpPr>
          <p:cNvPr id="109572" name="Group 1"/>
          <p:cNvGrpSpPr>
            <a:grpSpLocks/>
          </p:cNvGrpSpPr>
          <p:nvPr/>
        </p:nvGrpSpPr>
        <p:grpSpPr bwMode="auto">
          <a:xfrm>
            <a:off x="209550" y="711200"/>
            <a:ext cx="8501063" cy="6146800"/>
            <a:chOff x="209550" y="71438"/>
            <a:chExt cx="8501589" cy="6786562"/>
          </a:xfrm>
        </p:grpSpPr>
        <p:pic>
          <p:nvPicPr>
            <p:cNvPr id="109573" name="Picture 2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50" y="71438"/>
              <a:ext cx="8501589" cy="671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57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389" y="4333875"/>
              <a:ext cx="4095750" cy="2524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4613AF5-1DB6-4D9B-AA95-C74ADD30C06E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105</a:t>
            </a:fld>
            <a:endParaRPr lang="en-US" altLang="en-US" sz="900" smtClean="0"/>
          </a:p>
        </p:txBody>
      </p:sp>
      <p:sp>
        <p:nvSpPr>
          <p:cNvPr id="110595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Care Plan</a:t>
            </a:r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7500" y="101600"/>
            <a:ext cx="4938713" cy="6570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ADB878D-70F9-41EB-AB43-7963525C3264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106</a:t>
            </a:fld>
            <a:endParaRPr lang="en-US" altLang="en-US" sz="900" smtClean="0"/>
          </a:p>
        </p:txBody>
      </p:sp>
      <p:sp>
        <p:nvSpPr>
          <p:cNvPr id="80899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Payers</a:t>
            </a: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338" y="898525"/>
            <a:ext cx="8526462" cy="576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dirty="0" smtClean="0"/>
              <a:t>Exit SEE – Click “X”</a:t>
            </a: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6ABAEB1-6A63-4757-8719-76CEE30D8226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107</a:t>
            </a:fld>
            <a:endParaRPr lang="en-US" altLang="en-US" sz="90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88" y="1157611"/>
            <a:ext cx="8722582" cy="5465827"/>
          </a:xfrm>
          <a:prstGeom prst="rect">
            <a:avLst/>
          </a:prstGeom>
        </p:spPr>
      </p:pic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8507895" y="1108613"/>
            <a:ext cx="524786" cy="235157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92762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Content Placeholder 2"/>
          <p:cNvSpPr>
            <a:spLocks noGrp="1"/>
          </p:cNvSpPr>
          <p:nvPr>
            <p:ph idx="1"/>
          </p:nvPr>
        </p:nvSpPr>
        <p:spPr>
          <a:xfrm>
            <a:off x="2073275" y="1506538"/>
            <a:ext cx="5164138" cy="4457700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n-US" altLang="en-US" sz="6000" b="1" smtClean="0"/>
              <a:t>Find Edited Document and Send It</a:t>
            </a:r>
          </a:p>
        </p:txBody>
      </p:sp>
      <p:sp>
        <p:nvSpPr>
          <p:cNvPr id="11571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554413" y="6588125"/>
            <a:ext cx="2133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22521BF-D0C0-45B1-B9A8-164D42CBF0EA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108</a:t>
            </a:fld>
            <a:endParaRPr lang="en-US" altLang="en-US" sz="900" smtClean="0"/>
          </a:p>
        </p:txBody>
      </p:sp>
      <p:pic>
        <p:nvPicPr>
          <p:cNvPr id="115716" name="Picture 2" descr="C:\Users\Larry\AppData\Local\Microsoft\Windows\Temporary Internet Files\Content.IE5\B23QLF0S\MC900231382[1]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200" y="4772025"/>
            <a:ext cx="187007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/>
          <p:cNvSpPr>
            <a:spLocks noGrp="1"/>
          </p:cNvSpPr>
          <p:nvPr>
            <p:ph type="title"/>
          </p:nvPr>
        </p:nvSpPr>
        <p:spPr>
          <a:xfrm>
            <a:off x="2079625" y="85725"/>
            <a:ext cx="7064375" cy="762000"/>
          </a:xfrm>
        </p:spPr>
        <p:txBody>
          <a:bodyPr/>
          <a:lstStyle/>
          <a:p>
            <a:r>
              <a:rPr lang="en-US" altLang="en-US" smtClean="0"/>
              <a:t>Find Edited Document and Send It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85738" y="911225"/>
            <a:ext cx="8958262" cy="5946775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altLang="en-US" dirty="0" smtClean="0"/>
              <a:t>Login to organization’s Webmail mailbox</a:t>
            </a:r>
          </a:p>
          <a:p>
            <a:pPr>
              <a:defRPr/>
            </a:pPr>
            <a:r>
              <a:rPr lang="en-US" altLang="en-US" dirty="0" smtClean="0"/>
              <a:t>Open the blank “Use To Create New Documents – DO NOT DELETE!” mail </a:t>
            </a:r>
          </a:p>
          <a:p>
            <a:pPr>
              <a:defRPr/>
            </a:pPr>
            <a:r>
              <a:rPr lang="en-US" altLang="en-US" dirty="0" smtClean="0"/>
              <a:t>Download the attached document to SEE</a:t>
            </a:r>
          </a:p>
          <a:p>
            <a:pPr>
              <a:defRPr/>
            </a:pPr>
            <a:r>
              <a:rPr lang="en-US" altLang="en-US" dirty="0" smtClean="0"/>
              <a:t>Find the draft document in SEE</a:t>
            </a:r>
          </a:p>
          <a:p>
            <a:pPr>
              <a:defRPr/>
            </a:pPr>
            <a:r>
              <a:rPr lang="en-US" altLang="en-US" dirty="0" smtClean="0"/>
              <a:t>Edit draft document (warning for collision)</a:t>
            </a:r>
          </a:p>
          <a:p>
            <a:pPr>
              <a:defRPr/>
            </a:pPr>
            <a:r>
              <a:rPr lang="en-US" altLang="en-US" dirty="0" smtClean="0"/>
              <a:t>Review and Finalize document</a:t>
            </a:r>
          </a:p>
          <a:p>
            <a:pPr>
              <a:defRPr/>
            </a:pPr>
            <a:r>
              <a:rPr lang="en-US" altLang="en-US" dirty="0" smtClean="0"/>
              <a:t>Exit </a:t>
            </a:r>
            <a:r>
              <a:rPr lang="en-US" altLang="en-US" dirty="0"/>
              <a:t>SEE, returning back to Webmail</a:t>
            </a:r>
          </a:p>
          <a:p>
            <a:pPr>
              <a:defRPr/>
            </a:pPr>
            <a:r>
              <a:rPr lang="en-US" altLang="en-US" dirty="0" smtClean="0"/>
              <a:t>Find message with document in Draft folder</a:t>
            </a:r>
          </a:p>
          <a:p>
            <a:pPr>
              <a:defRPr/>
            </a:pPr>
            <a:r>
              <a:rPr lang="en-US" altLang="en-US" dirty="0" smtClean="0"/>
              <a:t>Find destination recipient’s address</a:t>
            </a:r>
          </a:p>
          <a:p>
            <a:pPr>
              <a:defRPr/>
            </a:pPr>
            <a:r>
              <a:rPr lang="en-US" altLang="en-US" dirty="0" smtClean="0"/>
              <a:t>Send message</a:t>
            </a: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8AFFA72-4843-40C1-921F-9283BE51F54A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109</a:t>
            </a:fld>
            <a:endParaRPr lang="en-US" altLang="en-US" sz="9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6300" y="0"/>
            <a:ext cx="9207763" cy="1188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0800000">
            <a:off x="1014153" y="1188721"/>
            <a:ext cx="6907876" cy="4879570"/>
            <a:chOff x="1014153" y="1188721"/>
            <a:chExt cx="6907876" cy="4879570"/>
          </a:xfrm>
          <a:solidFill>
            <a:srgbClr val="6600FF"/>
          </a:solidFill>
          <a:scene3d>
            <a:camera prst="isometricTopUp"/>
            <a:lightRig rig="threePt" dir="t"/>
          </a:scene3d>
        </p:grpSpPr>
        <p:sp>
          <p:nvSpPr>
            <p:cNvPr id="10" name="Cube 9"/>
            <p:cNvSpPr/>
            <p:nvPr/>
          </p:nvSpPr>
          <p:spPr bwMode="auto">
            <a:xfrm>
              <a:off x="1014153" y="1188721"/>
              <a:ext cx="6907876" cy="4879570"/>
            </a:xfrm>
            <a:prstGeom prst="cube">
              <a:avLst>
                <a:gd name="adj" fmla="val 4012"/>
              </a:avLst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28688" name="TextBox 18"/>
            <p:cNvSpPr txBox="1">
              <a:spLocks noChangeArrowheads="1"/>
            </p:cNvSpPr>
            <p:nvPr/>
          </p:nvSpPr>
          <p:spPr bwMode="auto">
            <a:xfrm rot="10800000">
              <a:off x="2503275" y="1496631"/>
              <a:ext cx="5076825" cy="369332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lIns="0" r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/>
                <a:t>5</a:t>
              </a:r>
              <a:r>
                <a:rPr lang="en-US" sz="1800" b="1" dirty="0" smtClean="0"/>
                <a:t> – Transfer of Care Summary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371599" y="1421476"/>
            <a:ext cx="5951911" cy="4120471"/>
            <a:chOff x="1388225" y="1512916"/>
            <a:chExt cx="5428211" cy="3241964"/>
          </a:xfrm>
          <a:solidFill>
            <a:srgbClr val="00FFFF"/>
          </a:solidFill>
          <a:scene3d>
            <a:camera prst="isometricTopUp"/>
            <a:lightRig rig="threePt" dir="t"/>
          </a:scene3d>
        </p:grpSpPr>
        <p:sp>
          <p:nvSpPr>
            <p:cNvPr id="13" name="Rectangle 12"/>
            <p:cNvSpPr/>
            <p:nvPr/>
          </p:nvSpPr>
          <p:spPr bwMode="auto">
            <a:xfrm>
              <a:off x="1388225" y="1512916"/>
              <a:ext cx="5428211" cy="324196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30" name="TextBox 17"/>
            <p:cNvSpPr txBox="1">
              <a:spLocks noChangeArrowheads="1"/>
            </p:cNvSpPr>
            <p:nvPr/>
          </p:nvSpPr>
          <p:spPr bwMode="auto">
            <a:xfrm>
              <a:off x="1567611" y="4383615"/>
              <a:ext cx="5114925" cy="290588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lIns="0" r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 smtClean="0"/>
                <a:t>4 – Consultation Request Clinical Summary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01544" y="1629299"/>
            <a:ext cx="5273085" cy="3551514"/>
            <a:chOff x="1493475" y="1845425"/>
            <a:chExt cx="5273085" cy="3537311"/>
          </a:xfrm>
          <a:solidFill>
            <a:srgbClr val="00CC00"/>
          </a:solidFill>
          <a:scene3d>
            <a:camera prst="isometricTopUp"/>
            <a:lightRig rig="threePt" dir="t"/>
          </a:scene3d>
        </p:grpSpPr>
        <p:sp>
          <p:nvSpPr>
            <p:cNvPr id="15" name="Rectangle 14"/>
            <p:cNvSpPr/>
            <p:nvPr/>
          </p:nvSpPr>
          <p:spPr bwMode="auto">
            <a:xfrm>
              <a:off x="1493475" y="1845425"/>
              <a:ext cx="5273085" cy="3537311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33" name="TextBox 16"/>
            <p:cNvSpPr txBox="1">
              <a:spLocks noChangeArrowheads="1"/>
            </p:cNvSpPr>
            <p:nvPr/>
          </p:nvSpPr>
          <p:spPr bwMode="auto">
            <a:xfrm>
              <a:off x="1658646" y="4989307"/>
              <a:ext cx="4452937" cy="36785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lIns="0" r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 smtClean="0"/>
                <a:t>3 – Shared Care Encounter Summary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062471" y="1625373"/>
            <a:ext cx="3716977" cy="2099137"/>
            <a:chOff x="2980706" y="1541801"/>
            <a:chExt cx="3716977" cy="1773899"/>
          </a:xfrm>
          <a:solidFill>
            <a:srgbClr val="FF0000"/>
          </a:solidFill>
        </p:grpSpPr>
        <p:sp>
          <p:nvSpPr>
            <p:cNvPr id="23" name="Rectangle 22"/>
            <p:cNvSpPr/>
            <p:nvPr/>
          </p:nvSpPr>
          <p:spPr bwMode="auto">
            <a:xfrm>
              <a:off x="2980706" y="1541801"/>
              <a:ext cx="3716977" cy="177389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TopUp"/>
              <a:lightRig rig="threePt" dir="t"/>
            </a:scene3d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24" name="TextBox 14"/>
            <p:cNvSpPr txBox="1">
              <a:spLocks noChangeArrowheads="1"/>
            </p:cNvSpPr>
            <p:nvPr/>
          </p:nvSpPr>
          <p:spPr bwMode="auto">
            <a:xfrm>
              <a:off x="3869435" y="2630261"/>
              <a:ext cx="2822958" cy="312108"/>
            </a:xfrm>
            <a:prstGeom prst="rect">
              <a:avLst/>
            </a:prstGeom>
            <a:grpFill/>
            <a:ln>
              <a:noFill/>
            </a:ln>
            <a:scene3d>
              <a:camera prst="isometricTopUp"/>
              <a:lightRig rig="threePt" dir="t"/>
            </a:scene3d>
            <a:extLst/>
          </p:spPr>
          <p:txBody>
            <a:bodyPr lIns="0" r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 smtClean="0"/>
                <a:t>Care Plan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386468" y="1803864"/>
            <a:ext cx="3092388" cy="1478866"/>
            <a:chOff x="2980706" y="1541801"/>
            <a:chExt cx="3716977" cy="1773899"/>
          </a:xfrm>
          <a:solidFill>
            <a:srgbClr val="C00000"/>
          </a:solidFill>
        </p:grpSpPr>
        <p:sp>
          <p:nvSpPr>
            <p:cNvPr id="26" name="Rectangle 25"/>
            <p:cNvSpPr/>
            <p:nvPr/>
          </p:nvSpPr>
          <p:spPr bwMode="auto">
            <a:xfrm>
              <a:off x="2980706" y="1541801"/>
              <a:ext cx="3716977" cy="177389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TopUp"/>
              <a:lightRig rig="threePt" dir="t"/>
            </a:scene3d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27" name="TextBox 14"/>
            <p:cNvSpPr txBox="1">
              <a:spLocks noChangeArrowheads="1"/>
            </p:cNvSpPr>
            <p:nvPr/>
          </p:nvSpPr>
          <p:spPr bwMode="auto">
            <a:xfrm>
              <a:off x="3639114" y="2403823"/>
              <a:ext cx="3058568" cy="443014"/>
            </a:xfrm>
            <a:prstGeom prst="rect">
              <a:avLst/>
            </a:prstGeom>
            <a:grpFill/>
            <a:ln>
              <a:noFill/>
            </a:ln>
            <a:scene3d>
              <a:camera prst="isometricTopUp"/>
              <a:lightRig rig="threePt" dir="t"/>
            </a:scene3d>
            <a:extLst/>
          </p:spPr>
          <p:txBody>
            <a:bodyPr lIns="0" r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 smtClean="0"/>
                <a:t>HH POC (CMS-485)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69875" y="1057275"/>
            <a:ext cx="3968750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u="sng" dirty="0">
                <a:latin typeface="Arial" charset="0"/>
                <a:cs typeface="Arial" charset="0"/>
              </a:rPr>
              <a:t>Consultation Note (update)</a:t>
            </a:r>
            <a:r>
              <a:rPr lang="en-US" sz="1800" u="sng" dirty="0">
                <a:latin typeface="Arial" charset="0"/>
                <a:cs typeface="Arial" charset="0"/>
              </a:rPr>
              <a:t>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>
                <a:latin typeface="Arial" charset="0"/>
                <a:cs typeface="Arial" charset="0"/>
              </a:rPr>
              <a:t>Office Visit to PHR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>
                <a:latin typeface="Arial" charset="0"/>
                <a:cs typeface="Arial" charset="0"/>
              </a:rPr>
              <a:t>Consultant to PCP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>
                <a:latin typeface="Arial" charset="0"/>
                <a:cs typeface="Arial" charset="0"/>
              </a:rPr>
              <a:t>ED to PCP, SNF, etc…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8438" y="5405438"/>
            <a:ext cx="2892425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u="sng" dirty="0">
                <a:latin typeface="Arial" charset="0"/>
                <a:cs typeface="Arial" charset="0"/>
              </a:rPr>
              <a:t>Referral Note: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>
                <a:latin typeface="Arial" charset="0"/>
                <a:cs typeface="Arial" charset="0"/>
              </a:rPr>
              <a:t>PCP to Consultant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>
                <a:latin typeface="Arial" charset="0"/>
                <a:cs typeface="Arial" charset="0"/>
              </a:rPr>
              <a:t>PCP, SNF, etc… to ED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879975" y="5414963"/>
            <a:ext cx="4062413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u="sng" dirty="0">
                <a:latin typeface="Arial" charset="0"/>
                <a:cs typeface="Arial" charset="0"/>
              </a:rPr>
              <a:t>Transfer Summary: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>
                <a:latin typeface="Arial" charset="0"/>
                <a:cs typeface="Arial" charset="0"/>
              </a:rPr>
              <a:t>Hospital to SNF, PCP, HHA, etc…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>
                <a:latin typeface="Arial" charset="0"/>
                <a:cs typeface="Arial" charset="0"/>
              </a:rPr>
              <a:t>SNF, PCP, etc… to HHA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>
                <a:latin typeface="Arial" charset="0"/>
                <a:cs typeface="Arial" charset="0"/>
              </a:rPr>
              <a:t>PCP to new PCP</a:t>
            </a:r>
          </a:p>
        </p:txBody>
      </p:sp>
      <p:sp>
        <p:nvSpPr>
          <p:cNvPr id="40971" name="TextBox 53"/>
          <p:cNvSpPr txBox="1">
            <a:spLocks noChangeArrowheads="1"/>
          </p:cNvSpPr>
          <p:nvPr/>
        </p:nvSpPr>
        <p:spPr bwMode="auto">
          <a:xfrm>
            <a:off x="5897563" y="1033463"/>
            <a:ext cx="32639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>
                <a:solidFill>
                  <a:srgbClr val="636363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–"/>
              <a:defRPr>
                <a:solidFill>
                  <a:srgbClr val="636363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>
                <a:solidFill>
                  <a:srgbClr val="636363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–"/>
              <a:defRPr>
                <a:solidFill>
                  <a:srgbClr val="636363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»"/>
              <a:defRPr>
                <a:solidFill>
                  <a:srgbClr val="636363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»"/>
              <a:defRPr>
                <a:solidFill>
                  <a:srgbClr val="636363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»"/>
              <a:defRPr>
                <a:solidFill>
                  <a:srgbClr val="636363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»"/>
              <a:defRPr>
                <a:solidFill>
                  <a:srgbClr val="636363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»"/>
              <a:defRPr>
                <a:solidFill>
                  <a:srgbClr val="636363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u="sng">
                <a:solidFill>
                  <a:schemeClr val="tx1"/>
                </a:solidFill>
                <a:ea typeface="MS PGothic" pitchFamily="34" charset="-128"/>
              </a:rPr>
              <a:t>Home Health Plan of Care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chemeClr val="tx1"/>
                </a:solidFill>
                <a:ea typeface="MS PGothic" pitchFamily="34" charset="-128"/>
              </a:rPr>
              <a:t>(with esMD Digital Signature)</a:t>
            </a:r>
          </a:p>
          <a:p>
            <a:pPr eaLnBrk="1" hangingPunct="1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  <a:ea typeface="MS PGothic" pitchFamily="34" charset="-128"/>
              </a:rPr>
              <a:t>	            </a:t>
            </a:r>
            <a:r>
              <a:rPr lang="en-US" altLang="en-US" sz="1800" b="1" u="sng">
                <a:solidFill>
                  <a:schemeClr val="tx1"/>
                </a:solidFill>
                <a:ea typeface="MS PGothic" pitchFamily="34" charset="-128"/>
              </a:rPr>
              <a:t>Care Plan</a:t>
            </a:r>
          </a:p>
        </p:txBody>
      </p:sp>
      <p:sp>
        <p:nvSpPr>
          <p:cNvPr id="40973" name="Slide Number Placeholder 3"/>
          <p:cNvSpPr txBox="1">
            <a:spLocks/>
          </p:cNvSpPr>
          <p:nvPr/>
        </p:nvSpPr>
        <p:spPr bwMode="auto">
          <a:xfrm>
            <a:off x="4343400" y="6629400"/>
            <a:ext cx="4572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>
                <a:solidFill>
                  <a:srgbClr val="636363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–"/>
              <a:defRPr>
                <a:solidFill>
                  <a:srgbClr val="636363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>
                <a:solidFill>
                  <a:srgbClr val="636363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–"/>
              <a:defRPr>
                <a:solidFill>
                  <a:srgbClr val="636363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»"/>
              <a:defRPr>
                <a:solidFill>
                  <a:srgbClr val="636363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»"/>
              <a:defRPr>
                <a:solidFill>
                  <a:srgbClr val="636363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»"/>
              <a:defRPr>
                <a:solidFill>
                  <a:srgbClr val="636363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»"/>
              <a:defRPr>
                <a:solidFill>
                  <a:srgbClr val="636363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»"/>
              <a:defRPr>
                <a:solidFill>
                  <a:srgbClr val="636363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88432330-4EDA-41EB-8CC6-65A658A80B5E}" type="slidenum">
              <a:rPr lang="en-US" altLang="en-US" sz="700">
                <a:solidFill>
                  <a:schemeClr val="tx1"/>
                </a:solidFill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11</a:t>
            </a:fld>
            <a:endParaRPr lang="en-US" altLang="en-US" sz="700">
              <a:solidFill>
                <a:schemeClr val="tx1"/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-46300" y="0"/>
            <a:ext cx="8991601" cy="1012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1279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en-US" sz="3800" dirty="0" err="1"/>
              <a:t>NYeC</a:t>
            </a:r>
            <a:r>
              <a:rPr lang="en-US" altLang="en-US" sz="3800" dirty="0"/>
              <a:t>, </a:t>
            </a:r>
            <a:r>
              <a:rPr lang="en-US" altLang="en-US" sz="3800" dirty="0" err="1"/>
              <a:t>Healthix</a:t>
            </a:r>
            <a:r>
              <a:rPr lang="en-US" altLang="en-US" sz="3800" dirty="0"/>
              <a:t>, CCITINY, ASPE, S&amp;I LCC, HL7, and Lantana update C-CDA for MU3 and </a:t>
            </a:r>
            <a:r>
              <a:rPr lang="en-US" altLang="en-US" sz="3800" dirty="0" smtClean="0"/>
              <a:t>2017 </a:t>
            </a:r>
            <a:r>
              <a:rPr lang="en-US" altLang="en-US" sz="3800" dirty="0"/>
              <a:t>EHR Cert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4994" y="2346960"/>
            <a:ext cx="5493411" cy="1573197"/>
          </a:xfrm>
          <a:prstGeom prst="roundRect">
            <a:avLst/>
          </a:prstGeom>
          <a:scene3d>
            <a:camera prst="isometricTopUp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tIns="45720" rIns="0" bIns="4572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HL7 C-CDA R2.0</a:t>
            </a:r>
          </a:p>
          <a:p>
            <a:pPr algn="ctr">
              <a:lnSpc>
                <a:spcPct val="80000"/>
              </a:lnSpc>
            </a:pPr>
            <a:r>
              <a:rPr lang="en-US" sz="54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Published </a:t>
            </a:r>
            <a:r>
              <a:rPr lang="en-US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12</a:t>
            </a:r>
            <a:r>
              <a:rPr lang="en-US" sz="54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/14</a:t>
            </a:r>
            <a:endParaRPr 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pic>
        <p:nvPicPr>
          <p:cNvPr id="1026" name="Picture 2" descr="http://www.winmarkstampandsign.com/UI/en-US/_Shared/ShowImage?imageId=339178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92" b="98472" l="1000" r="98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791418" flipH="1">
            <a:off x="206347" y="245835"/>
            <a:ext cx="5280232" cy="416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09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93333" decel="6667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25 -0.4699 L -0.23142 -0.4699 C -0.12795 -0.4699 -4.72222E-6 -0.3412 -4.72222E-6 -0.23588 L -4.72222E-6 -0.00023 " pathEditMode="relative" rAng="0" ptsTypes="AAAA">
                                      <p:cBhvr>
                                        <p:cTn id="6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2347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mtClean="0"/>
              <a:t>Login to Webmail</a:t>
            </a:r>
          </a:p>
        </p:txBody>
      </p:sp>
      <p:sp>
        <p:nvSpPr>
          <p:cNvPr id="11776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4537A4F-D9EA-4A7D-985B-5E279DBA945B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110</a:t>
            </a:fld>
            <a:endParaRPr lang="en-US" altLang="en-US" sz="900" smtClean="0"/>
          </a:p>
        </p:txBody>
      </p:sp>
      <p:grpSp>
        <p:nvGrpSpPr>
          <p:cNvPr id="117764" name="Group 2"/>
          <p:cNvGrpSpPr>
            <a:grpSpLocks/>
          </p:cNvGrpSpPr>
          <p:nvPr/>
        </p:nvGrpSpPr>
        <p:grpSpPr bwMode="auto">
          <a:xfrm>
            <a:off x="1438275" y="1374775"/>
            <a:ext cx="6299200" cy="4627563"/>
            <a:chOff x="1438031" y="1375508"/>
            <a:chExt cx="6299200" cy="4626707"/>
          </a:xfrm>
        </p:grpSpPr>
        <p:sp>
          <p:nvSpPr>
            <p:cNvPr id="2" name="Rectangle 1"/>
            <p:cNvSpPr/>
            <p:nvPr/>
          </p:nvSpPr>
          <p:spPr bwMode="auto">
            <a:xfrm>
              <a:off x="1438031" y="1375508"/>
              <a:ext cx="6299200" cy="462670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1776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413" y="3183182"/>
              <a:ext cx="5591175" cy="2695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767" name="Picture 4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1673" y="1540645"/>
              <a:ext cx="2709802" cy="1369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mtClean="0"/>
              <a:t>Open DO NOT DELETE Mail</a:t>
            </a:r>
          </a:p>
        </p:txBody>
      </p:sp>
      <p:sp>
        <p:nvSpPr>
          <p:cNvPr id="1187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4EA4501-0EE9-4746-8DA4-69447B9AFEB6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111</a:t>
            </a:fld>
            <a:endParaRPr lang="en-US" altLang="en-US" sz="900" smtClean="0"/>
          </a:p>
        </p:txBody>
      </p: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8" y="939800"/>
            <a:ext cx="9077325" cy="539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mtClean="0"/>
              <a:t>Download Attached Document</a:t>
            </a:r>
          </a:p>
        </p:txBody>
      </p:sp>
      <p:sp>
        <p:nvSpPr>
          <p:cNvPr id="11981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46F202E-DCFF-4D15-8700-ACB4F030CC24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112</a:t>
            </a:fld>
            <a:endParaRPr lang="en-US" altLang="en-US" sz="900" smtClean="0"/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8" y="944563"/>
            <a:ext cx="9077325" cy="540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3" name="Oval 2"/>
          <p:cNvSpPr>
            <a:spLocks noChangeArrowheads="1"/>
          </p:cNvSpPr>
          <p:nvPr/>
        </p:nvSpPr>
        <p:spPr bwMode="auto">
          <a:xfrm>
            <a:off x="4373563" y="5848350"/>
            <a:ext cx="1716087" cy="311150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mtClean="0"/>
              <a:t>Download Attached Document</a:t>
            </a: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2E0715B-D2F4-405D-ACC1-70FB0F538813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113</a:t>
            </a:fld>
            <a:endParaRPr lang="en-US" altLang="en-US" sz="90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992601"/>
            <a:ext cx="8477249" cy="5580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339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>
          <a:xfrm>
            <a:off x="2079625" y="7938"/>
            <a:ext cx="7064375" cy="762000"/>
          </a:xfrm>
        </p:spPr>
        <p:txBody>
          <a:bodyPr/>
          <a:lstStyle/>
          <a:p>
            <a:r>
              <a:rPr lang="en-US" altLang="en-US" smtClean="0"/>
              <a:t>Search by Patient Name </a:t>
            </a:r>
          </a:p>
        </p:txBody>
      </p:sp>
      <p:sp>
        <p:nvSpPr>
          <p:cNvPr id="1218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390E92B-4459-4284-978C-87097D0546E1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114</a:t>
            </a:fld>
            <a:endParaRPr lang="en-US" altLang="en-US" sz="900" smtClean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9725" y="709613"/>
            <a:ext cx="8516938" cy="5910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1776413" y="2286000"/>
            <a:ext cx="3286125" cy="396875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1"/>
          <p:cNvSpPr>
            <a:spLocks noGrp="1"/>
          </p:cNvSpPr>
          <p:nvPr>
            <p:ph type="title"/>
          </p:nvPr>
        </p:nvSpPr>
        <p:spPr>
          <a:xfrm>
            <a:off x="2079625" y="7938"/>
            <a:ext cx="7064375" cy="762000"/>
          </a:xfrm>
        </p:spPr>
        <p:txBody>
          <a:bodyPr/>
          <a:lstStyle/>
          <a:p>
            <a:r>
              <a:rPr lang="en-US" altLang="en-US" smtClean="0"/>
              <a:t>Select Sections to Update</a:t>
            </a:r>
          </a:p>
        </p:txBody>
      </p:sp>
      <p:sp>
        <p:nvSpPr>
          <p:cNvPr id="1228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8C776A1-BA1C-4279-BF09-76F6FA2D6EDC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115</a:t>
            </a:fld>
            <a:endParaRPr lang="en-US" altLang="en-US" sz="900" smtClean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5600" y="642938"/>
            <a:ext cx="8432800" cy="6145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F1149B6-D657-4047-8FBE-9074FC053EAC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116</a:t>
            </a:fld>
            <a:endParaRPr lang="en-US" altLang="en-US" sz="900" smtClean="0"/>
          </a:p>
        </p:txBody>
      </p:sp>
      <p:sp>
        <p:nvSpPr>
          <p:cNvPr id="75779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dirty="0" smtClean="0"/>
              <a:t>Save </a:t>
            </a:r>
            <a:r>
              <a:rPr lang="en-US" altLang="en-US" dirty="0" smtClean="0"/>
              <a:t>Before Clicking on Review</a:t>
            </a:r>
            <a:endParaRPr lang="en-US" altLang="en-US" dirty="0" smtClean="0"/>
          </a:p>
        </p:txBody>
      </p:sp>
      <p:grpSp>
        <p:nvGrpSpPr>
          <p:cNvPr id="75780" name="Group 2"/>
          <p:cNvGrpSpPr>
            <a:grpSpLocks/>
          </p:cNvGrpSpPr>
          <p:nvPr/>
        </p:nvGrpSpPr>
        <p:grpSpPr bwMode="auto">
          <a:xfrm>
            <a:off x="677863" y="977900"/>
            <a:ext cx="7102475" cy="5583238"/>
            <a:chOff x="677334" y="978543"/>
            <a:chExt cx="5776383" cy="475974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77334" y="978543"/>
              <a:ext cx="5776383" cy="475974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782" name="Oval 7"/>
            <p:cNvSpPr>
              <a:spLocks noChangeArrowheads="1"/>
            </p:cNvSpPr>
            <p:nvPr/>
          </p:nvSpPr>
          <p:spPr bwMode="auto">
            <a:xfrm>
              <a:off x="692060" y="5204477"/>
              <a:ext cx="907286" cy="464283"/>
            </a:xfrm>
            <a:prstGeom prst="ellips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27155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1"/>
          <p:cNvSpPr>
            <a:spLocks noGrp="1"/>
          </p:cNvSpPr>
          <p:nvPr>
            <p:ph type="title"/>
          </p:nvPr>
        </p:nvSpPr>
        <p:spPr>
          <a:xfrm>
            <a:off x="2079625" y="7938"/>
            <a:ext cx="7064375" cy="762000"/>
          </a:xfrm>
        </p:spPr>
        <p:txBody>
          <a:bodyPr/>
          <a:lstStyle/>
          <a:p>
            <a:r>
              <a:rPr lang="en-US" altLang="en-US" smtClean="0"/>
              <a:t>Review Document</a:t>
            </a:r>
          </a:p>
        </p:txBody>
      </p:sp>
      <p:sp>
        <p:nvSpPr>
          <p:cNvPr id="1249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5C1A936-5815-4720-ABB8-30A0D4AC023F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117</a:t>
            </a:fld>
            <a:endParaRPr lang="en-US" altLang="en-US" sz="900" smtClean="0"/>
          </a:p>
        </p:txBody>
      </p:sp>
      <p:grpSp>
        <p:nvGrpSpPr>
          <p:cNvPr id="124932" name="Group 2"/>
          <p:cNvGrpSpPr>
            <a:grpSpLocks/>
          </p:cNvGrpSpPr>
          <p:nvPr/>
        </p:nvGrpSpPr>
        <p:grpSpPr bwMode="auto">
          <a:xfrm>
            <a:off x="677863" y="977900"/>
            <a:ext cx="7102475" cy="5583238"/>
            <a:chOff x="677334" y="978543"/>
            <a:chExt cx="5776383" cy="4759740"/>
          </a:xfrm>
        </p:grpSpPr>
        <p:pic>
          <p:nvPicPr>
            <p:cNvPr id="14233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77334" y="978543"/>
              <a:ext cx="5776383" cy="475974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4934" name="Oval 7"/>
            <p:cNvSpPr>
              <a:spLocks noChangeArrowheads="1"/>
            </p:cNvSpPr>
            <p:nvPr/>
          </p:nvSpPr>
          <p:spPr bwMode="auto">
            <a:xfrm>
              <a:off x="1337493" y="5161930"/>
              <a:ext cx="1092439" cy="550952"/>
            </a:xfrm>
            <a:prstGeom prst="ellips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832808" y="3685586"/>
            <a:ext cx="6112934" cy="209550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>
              <a:buNone/>
            </a:pPr>
            <a:r>
              <a:rPr lang="en-US" sz="3400" b="1" u="sng" dirty="0" smtClean="0"/>
              <a:t>Hint</a:t>
            </a:r>
            <a:r>
              <a:rPr lang="en-US" sz="3400" dirty="0" smtClean="0"/>
              <a:t>: If Review button doesn’t work, close tab and open again. If still doesn’t work, close window and login again</a:t>
            </a:r>
            <a:endParaRPr lang="en-US" sz="3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/>
          </p:nvPr>
        </p:nvSpPr>
        <p:spPr>
          <a:xfrm>
            <a:off x="2079625" y="7938"/>
            <a:ext cx="7064375" cy="762000"/>
          </a:xfrm>
        </p:spPr>
        <p:txBody>
          <a:bodyPr/>
          <a:lstStyle/>
          <a:p>
            <a:r>
              <a:rPr lang="en-US" altLang="en-US" smtClean="0"/>
              <a:t>Warning if Someone Else Editing</a:t>
            </a: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1740096-902F-438E-BB3F-8F850A735258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118</a:t>
            </a:fld>
            <a:endParaRPr lang="en-US" altLang="en-US" sz="90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932" y="1202269"/>
            <a:ext cx="8940147" cy="4800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/>
          </p:nvPr>
        </p:nvSpPr>
        <p:spPr>
          <a:xfrm>
            <a:off x="2079625" y="7938"/>
            <a:ext cx="7064375" cy="762000"/>
          </a:xfrm>
        </p:spPr>
        <p:txBody>
          <a:bodyPr/>
          <a:lstStyle/>
          <a:p>
            <a:r>
              <a:rPr lang="en-US" altLang="en-US" smtClean="0"/>
              <a:t>Finalize (Sign) Document</a:t>
            </a:r>
          </a:p>
        </p:txBody>
      </p:sp>
      <p:sp>
        <p:nvSpPr>
          <p:cNvPr id="1259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9A2642A-8DC1-4017-840D-B900188BECBC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119</a:t>
            </a:fld>
            <a:endParaRPr lang="en-US" altLang="en-US" sz="900" smtClean="0"/>
          </a:p>
        </p:txBody>
      </p:sp>
      <p:grpSp>
        <p:nvGrpSpPr>
          <p:cNvPr id="125956" name="Group 1"/>
          <p:cNvGrpSpPr>
            <a:grpSpLocks/>
          </p:cNvGrpSpPr>
          <p:nvPr/>
        </p:nvGrpSpPr>
        <p:grpSpPr bwMode="auto">
          <a:xfrm>
            <a:off x="625475" y="931863"/>
            <a:ext cx="7629525" cy="5719762"/>
            <a:chOff x="625474" y="931333"/>
            <a:chExt cx="7629525" cy="5720457"/>
          </a:xfrm>
        </p:grpSpPr>
        <p:pic>
          <p:nvPicPr>
            <p:cNvPr id="14336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25474" y="931333"/>
              <a:ext cx="7629525" cy="57204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958" name="Oval 4"/>
            <p:cNvSpPr>
              <a:spLocks noChangeArrowheads="1"/>
            </p:cNvSpPr>
            <p:nvPr/>
          </p:nvSpPr>
          <p:spPr bwMode="auto">
            <a:xfrm>
              <a:off x="965198" y="2167462"/>
              <a:ext cx="876799" cy="427405"/>
            </a:xfrm>
            <a:prstGeom prst="ellips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4738" y="2909888"/>
            <a:ext cx="4735512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784225"/>
            <a:ext cx="8496300" cy="3011488"/>
          </a:xfrm>
        </p:spPr>
        <p:txBody>
          <a:bodyPr/>
          <a:lstStyle/>
          <a:p>
            <a:pPr algn="ctr">
              <a:defRPr/>
            </a:pPr>
            <a:r>
              <a:rPr lang="en-US" sz="4800" cap="none" dirty="0" smtClean="0">
                <a:latin typeface="+mn-lt"/>
              </a:rPr>
              <a:t>Getting Connected:</a:t>
            </a:r>
            <a:br>
              <a:rPr lang="en-US" sz="4800" cap="none" dirty="0" smtClean="0">
                <a:latin typeface="+mn-lt"/>
              </a:rPr>
            </a:br>
            <a:r>
              <a:rPr lang="en-US" sz="4800" cap="none" dirty="0" smtClean="0">
                <a:latin typeface="+mn-lt"/>
              </a:rPr>
              <a:t>LAND &amp; SEE, </a:t>
            </a:r>
            <a:br>
              <a:rPr lang="en-US" sz="4800" cap="none" dirty="0" smtClean="0">
                <a:latin typeface="+mn-lt"/>
              </a:rPr>
            </a:br>
            <a:r>
              <a:rPr lang="en-US" sz="4800" cap="none" dirty="0" err="1" smtClean="0">
                <a:latin typeface="+mn-lt"/>
              </a:rPr>
              <a:t>KeyHIE</a:t>
            </a:r>
            <a:r>
              <a:rPr lang="en-US" sz="4800" cap="none" dirty="0" smtClean="0">
                <a:latin typeface="+mn-lt"/>
              </a:rPr>
              <a:t> Transform, and</a:t>
            </a:r>
            <a:endParaRPr lang="en-US" sz="4800" cap="none" dirty="0">
              <a:latin typeface="+mn-lt"/>
            </a:endParaRPr>
          </a:p>
        </p:txBody>
      </p:sp>
      <p:sp>
        <p:nvSpPr>
          <p:cNvPr id="2560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508375" y="6602413"/>
            <a:ext cx="2133600" cy="255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F553F04-C26A-4E89-A52F-A39B62BD3BFE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900" smtClean="0"/>
          </a:p>
        </p:txBody>
      </p:sp>
      <p:pic>
        <p:nvPicPr>
          <p:cNvPr id="25605" name="Picture 2" descr="C:\Users\Larry\AppData\Local\Microsoft\Windows\Temporary Internet Files\Content.IE5\B23QLF0S\MC900231382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413" y="4791075"/>
            <a:ext cx="1908175" cy="185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3813" y="5478463"/>
            <a:ext cx="3935412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1"/>
          <p:cNvSpPr>
            <a:spLocks noGrp="1"/>
          </p:cNvSpPr>
          <p:nvPr>
            <p:ph type="title"/>
          </p:nvPr>
        </p:nvSpPr>
        <p:spPr>
          <a:xfrm>
            <a:off x="2079625" y="7938"/>
            <a:ext cx="7064375" cy="762000"/>
          </a:xfrm>
        </p:spPr>
        <p:txBody>
          <a:bodyPr/>
          <a:lstStyle/>
          <a:p>
            <a:r>
              <a:rPr lang="en-US" altLang="en-US" smtClean="0"/>
              <a:t>Finalize (Sign) Document</a:t>
            </a:r>
          </a:p>
        </p:txBody>
      </p:sp>
      <p:sp>
        <p:nvSpPr>
          <p:cNvPr id="1269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69DDE16-02DC-42BB-8B39-7882943F5154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120</a:t>
            </a:fld>
            <a:endParaRPr lang="en-US" altLang="en-US" sz="900" smtClean="0"/>
          </a:p>
        </p:txBody>
      </p:sp>
      <p:grpSp>
        <p:nvGrpSpPr>
          <p:cNvPr id="126980" name="Group 2"/>
          <p:cNvGrpSpPr>
            <a:grpSpLocks/>
          </p:cNvGrpSpPr>
          <p:nvPr/>
        </p:nvGrpSpPr>
        <p:grpSpPr bwMode="auto">
          <a:xfrm>
            <a:off x="625475" y="931863"/>
            <a:ext cx="7629525" cy="5719762"/>
            <a:chOff x="625474" y="931333"/>
            <a:chExt cx="7629525" cy="5720457"/>
          </a:xfrm>
        </p:grpSpPr>
        <p:pic>
          <p:nvPicPr>
            <p:cNvPr id="14336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25474" y="931333"/>
              <a:ext cx="7629525" cy="57204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98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474" y="931333"/>
              <a:ext cx="4962526" cy="162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6981" name="Oval 4"/>
          <p:cNvSpPr>
            <a:spLocks noChangeArrowheads="1"/>
          </p:cNvSpPr>
          <p:nvPr/>
        </p:nvSpPr>
        <p:spPr bwMode="auto">
          <a:xfrm>
            <a:off x="2578100" y="855663"/>
            <a:ext cx="876300" cy="427037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1"/>
          <p:cNvSpPr>
            <a:spLocks noGrp="1"/>
          </p:cNvSpPr>
          <p:nvPr>
            <p:ph type="title"/>
          </p:nvPr>
        </p:nvSpPr>
        <p:spPr>
          <a:xfrm>
            <a:off x="2079625" y="7938"/>
            <a:ext cx="7064375" cy="762000"/>
          </a:xfrm>
        </p:spPr>
        <p:txBody>
          <a:bodyPr/>
          <a:lstStyle/>
          <a:p>
            <a:r>
              <a:rPr lang="en-US" altLang="en-US" dirty="0" smtClean="0"/>
              <a:t>Send Document to Webmail</a:t>
            </a:r>
          </a:p>
        </p:txBody>
      </p:sp>
      <p:sp>
        <p:nvSpPr>
          <p:cNvPr id="1269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69DDE16-02DC-42BB-8B39-7882943F5154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121</a:t>
            </a:fld>
            <a:endParaRPr lang="en-US" altLang="en-US" sz="900" smtClean="0"/>
          </a:p>
        </p:txBody>
      </p:sp>
      <p:grpSp>
        <p:nvGrpSpPr>
          <p:cNvPr id="126980" name="Group 2"/>
          <p:cNvGrpSpPr>
            <a:grpSpLocks/>
          </p:cNvGrpSpPr>
          <p:nvPr/>
        </p:nvGrpSpPr>
        <p:grpSpPr bwMode="auto">
          <a:xfrm>
            <a:off x="625475" y="931863"/>
            <a:ext cx="7629525" cy="5719762"/>
            <a:chOff x="625474" y="931333"/>
            <a:chExt cx="7629525" cy="5720457"/>
          </a:xfrm>
        </p:grpSpPr>
        <p:pic>
          <p:nvPicPr>
            <p:cNvPr id="14336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25474" y="931333"/>
              <a:ext cx="7629525" cy="57204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98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474" y="931333"/>
              <a:ext cx="4962526" cy="162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6981" name="Oval 4"/>
          <p:cNvSpPr>
            <a:spLocks noChangeArrowheads="1"/>
          </p:cNvSpPr>
          <p:nvPr/>
        </p:nvSpPr>
        <p:spPr bwMode="auto">
          <a:xfrm>
            <a:off x="916278" y="2130228"/>
            <a:ext cx="876300" cy="427037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08865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25475" y="931863"/>
            <a:ext cx="7629525" cy="5719762"/>
            <a:chOff x="625475" y="931863"/>
            <a:chExt cx="7629525" cy="5719762"/>
          </a:xfrm>
        </p:grpSpPr>
        <p:grpSp>
          <p:nvGrpSpPr>
            <p:cNvPr id="126980" name="Group 2"/>
            <p:cNvGrpSpPr>
              <a:grpSpLocks/>
            </p:cNvGrpSpPr>
            <p:nvPr/>
          </p:nvGrpSpPr>
          <p:grpSpPr bwMode="auto">
            <a:xfrm>
              <a:off x="625475" y="931863"/>
              <a:ext cx="7629525" cy="5719762"/>
              <a:chOff x="625474" y="931333"/>
              <a:chExt cx="7629525" cy="5720457"/>
            </a:xfrm>
          </p:grpSpPr>
          <p:pic>
            <p:nvPicPr>
              <p:cNvPr id="143362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25474" y="931333"/>
                <a:ext cx="7629525" cy="572045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983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474" y="931333"/>
                <a:ext cx="4962526" cy="162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143" b="10799"/>
            <a:stretch/>
          </p:blipFill>
          <p:spPr>
            <a:xfrm>
              <a:off x="985965" y="1542554"/>
              <a:ext cx="3657600" cy="381664"/>
            </a:xfrm>
            <a:prstGeom prst="rect">
              <a:avLst/>
            </a:prstGeom>
          </p:spPr>
        </p:pic>
      </p:grpSp>
      <p:sp>
        <p:nvSpPr>
          <p:cNvPr id="126978" name="Title 1"/>
          <p:cNvSpPr>
            <a:spLocks noGrp="1"/>
          </p:cNvSpPr>
          <p:nvPr>
            <p:ph type="title"/>
          </p:nvPr>
        </p:nvSpPr>
        <p:spPr>
          <a:xfrm>
            <a:off x="2079625" y="7938"/>
            <a:ext cx="7064375" cy="762000"/>
          </a:xfrm>
        </p:spPr>
        <p:txBody>
          <a:bodyPr/>
          <a:lstStyle/>
          <a:p>
            <a:r>
              <a:rPr lang="en-US" altLang="en-US" dirty="0" smtClean="0"/>
              <a:t>Send Document to Webmail</a:t>
            </a:r>
          </a:p>
        </p:txBody>
      </p:sp>
      <p:sp>
        <p:nvSpPr>
          <p:cNvPr id="1269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69DDE16-02DC-42BB-8B39-7882943F5154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122</a:t>
            </a:fld>
            <a:endParaRPr lang="en-US" altLang="en-US" sz="900" smtClean="0"/>
          </a:p>
        </p:txBody>
      </p:sp>
      <p:sp>
        <p:nvSpPr>
          <p:cNvPr id="126981" name="Oval 4"/>
          <p:cNvSpPr>
            <a:spLocks noChangeArrowheads="1"/>
          </p:cNvSpPr>
          <p:nvPr/>
        </p:nvSpPr>
        <p:spPr bwMode="auto">
          <a:xfrm>
            <a:off x="625475" y="1367625"/>
            <a:ext cx="3318371" cy="731520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86138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25475" y="931863"/>
            <a:ext cx="7632700" cy="5719762"/>
            <a:chOff x="625475" y="931863"/>
            <a:chExt cx="7632700" cy="5719762"/>
          </a:xfrm>
        </p:grpSpPr>
        <p:grpSp>
          <p:nvGrpSpPr>
            <p:cNvPr id="126980" name="Group 2"/>
            <p:cNvGrpSpPr>
              <a:grpSpLocks/>
            </p:cNvGrpSpPr>
            <p:nvPr/>
          </p:nvGrpSpPr>
          <p:grpSpPr bwMode="auto">
            <a:xfrm>
              <a:off x="625475" y="931863"/>
              <a:ext cx="7629525" cy="5719762"/>
              <a:chOff x="625474" y="931333"/>
              <a:chExt cx="7629525" cy="5720457"/>
            </a:xfrm>
          </p:grpSpPr>
          <p:pic>
            <p:nvPicPr>
              <p:cNvPr id="143362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25474" y="931333"/>
                <a:ext cx="7629525" cy="572045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983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474" y="931333"/>
                <a:ext cx="4962526" cy="162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876"/>
            <a:stretch/>
          </p:blipFill>
          <p:spPr>
            <a:xfrm>
              <a:off x="869950" y="1354516"/>
              <a:ext cx="7388225" cy="780096"/>
            </a:xfrm>
            <a:prstGeom prst="rect">
              <a:avLst/>
            </a:prstGeom>
          </p:spPr>
        </p:pic>
      </p:grpSp>
      <p:sp>
        <p:nvSpPr>
          <p:cNvPr id="126978" name="Title 1"/>
          <p:cNvSpPr>
            <a:spLocks noGrp="1"/>
          </p:cNvSpPr>
          <p:nvPr>
            <p:ph type="title"/>
          </p:nvPr>
        </p:nvSpPr>
        <p:spPr>
          <a:xfrm>
            <a:off x="2079625" y="7938"/>
            <a:ext cx="7064375" cy="762000"/>
          </a:xfrm>
        </p:spPr>
        <p:txBody>
          <a:bodyPr/>
          <a:lstStyle/>
          <a:p>
            <a:r>
              <a:rPr lang="en-US" altLang="en-US" dirty="0" smtClean="0"/>
              <a:t>If you get an error…</a:t>
            </a:r>
          </a:p>
        </p:txBody>
      </p:sp>
      <p:sp>
        <p:nvSpPr>
          <p:cNvPr id="1269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69DDE16-02DC-42BB-8B39-7882943F5154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123</a:t>
            </a:fld>
            <a:endParaRPr lang="en-US" altLang="en-US" sz="900" smtClean="0"/>
          </a:p>
        </p:txBody>
      </p:sp>
      <p:sp>
        <p:nvSpPr>
          <p:cNvPr id="126981" name="Oval 4"/>
          <p:cNvSpPr>
            <a:spLocks noChangeArrowheads="1"/>
          </p:cNvSpPr>
          <p:nvPr/>
        </p:nvSpPr>
        <p:spPr bwMode="auto">
          <a:xfrm>
            <a:off x="170263" y="1354516"/>
            <a:ext cx="4296962" cy="780096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415218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dirty="0" smtClean="0"/>
              <a:t>…</a:t>
            </a:r>
            <a:r>
              <a:rPr lang="en-US" altLang="en-US" dirty="0"/>
              <a:t>l</a:t>
            </a:r>
            <a:r>
              <a:rPr lang="en-US" altLang="en-US" dirty="0" smtClean="0"/>
              <a:t>og back in to Webmail…</a:t>
            </a:r>
          </a:p>
        </p:txBody>
      </p:sp>
      <p:sp>
        <p:nvSpPr>
          <p:cNvPr id="1341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D43C34F-9862-4ED1-BAAD-926D7A74D28B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124</a:t>
            </a:fld>
            <a:endParaRPr lang="en-US" altLang="en-US" sz="900" smtClean="0"/>
          </a:p>
        </p:txBody>
      </p:sp>
      <p:grpSp>
        <p:nvGrpSpPr>
          <p:cNvPr id="134148" name="Group 2"/>
          <p:cNvGrpSpPr>
            <a:grpSpLocks/>
          </p:cNvGrpSpPr>
          <p:nvPr/>
        </p:nvGrpSpPr>
        <p:grpSpPr bwMode="auto">
          <a:xfrm>
            <a:off x="400049" y="1098551"/>
            <a:ext cx="4860925" cy="3035300"/>
            <a:chOff x="1438031" y="1375508"/>
            <a:chExt cx="6299200" cy="4626707"/>
          </a:xfrm>
        </p:grpSpPr>
        <p:sp>
          <p:nvSpPr>
            <p:cNvPr id="2" name="Rectangle 1"/>
            <p:cNvSpPr/>
            <p:nvPr/>
          </p:nvSpPr>
          <p:spPr bwMode="auto">
            <a:xfrm>
              <a:off x="1438031" y="1375508"/>
              <a:ext cx="6299200" cy="462670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3415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413" y="3183182"/>
              <a:ext cx="5591175" cy="2695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4151" name="Picture 4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1673" y="1540645"/>
              <a:ext cx="2709802" cy="1369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23458" y="4413249"/>
            <a:ext cx="6112934" cy="209550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>
              <a:buNone/>
            </a:pPr>
            <a:r>
              <a:rPr lang="en-US" sz="3400" b="1" u="sng" dirty="0" smtClean="0"/>
              <a:t>Hint</a:t>
            </a:r>
            <a:r>
              <a:rPr lang="en-US" sz="3400" dirty="0" smtClean="0"/>
              <a:t>: Alt-Tab lets you jump between your windows making it easier to got to Webmail and back to SEE</a:t>
            </a:r>
            <a:endParaRPr lang="en-US" sz="3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522093" y="1099341"/>
            <a:ext cx="3488557" cy="3034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2800" b="1" u="sng" kern="0" dirty="0" smtClean="0"/>
              <a:t>Note</a:t>
            </a:r>
            <a:r>
              <a:rPr lang="en-US" sz="2800" kern="0" dirty="0" smtClean="0"/>
              <a:t>: You might need to Right-Click on blank area and then click on Reload symbol to see Login screen</a:t>
            </a:r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35862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1"/>
          <p:cNvSpPr>
            <a:spLocks noGrp="1"/>
          </p:cNvSpPr>
          <p:nvPr>
            <p:ph type="title"/>
          </p:nvPr>
        </p:nvSpPr>
        <p:spPr>
          <a:xfrm>
            <a:off x="2079625" y="7938"/>
            <a:ext cx="7064375" cy="762000"/>
          </a:xfrm>
        </p:spPr>
        <p:txBody>
          <a:bodyPr/>
          <a:lstStyle/>
          <a:p>
            <a:r>
              <a:rPr lang="en-US" altLang="en-US" dirty="0" smtClean="0"/>
              <a:t>…and Send Document again</a:t>
            </a:r>
          </a:p>
        </p:txBody>
      </p:sp>
      <p:sp>
        <p:nvSpPr>
          <p:cNvPr id="1269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69DDE16-02DC-42BB-8B39-7882943F5154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125</a:t>
            </a:fld>
            <a:endParaRPr lang="en-US" altLang="en-US" sz="900" smtClean="0"/>
          </a:p>
        </p:txBody>
      </p:sp>
      <p:grpSp>
        <p:nvGrpSpPr>
          <p:cNvPr id="126980" name="Group 2"/>
          <p:cNvGrpSpPr>
            <a:grpSpLocks/>
          </p:cNvGrpSpPr>
          <p:nvPr/>
        </p:nvGrpSpPr>
        <p:grpSpPr bwMode="auto">
          <a:xfrm>
            <a:off x="625475" y="931863"/>
            <a:ext cx="7629525" cy="5719762"/>
            <a:chOff x="625474" y="931333"/>
            <a:chExt cx="7629525" cy="5720457"/>
          </a:xfrm>
        </p:grpSpPr>
        <p:pic>
          <p:nvPicPr>
            <p:cNvPr id="14336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25474" y="931333"/>
              <a:ext cx="7629525" cy="57204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98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474" y="931333"/>
              <a:ext cx="4962526" cy="162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6981" name="Oval 4"/>
          <p:cNvSpPr>
            <a:spLocks noChangeArrowheads="1"/>
          </p:cNvSpPr>
          <p:nvPr/>
        </p:nvSpPr>
        <p:spPr bwMode="auto">
          <a:xfrm>
            <a:off x="916278" y="2130228"/>
            <a:ext cx="876300" cy="427037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16818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25475" y="931863"/>
            <a:ext cx="7629525" cy="5719762"/>
            <a:chOff x="625475" y="931863"/>
            <a:chExt cx="7629525" cy="5719762"/>
          </a:xfrm>
        </p:grpSpPr>
        <p:grpSp>
          <p:nvGrpSpPr>
            <p:cNvPr id="126980" name="Group 2"/>
            <p:cNvGrpSpPr>
              <a:grpSpLocks/>
            </p:cNvGrpSpPr>
            <p:nvPr/>
          </p:nvGrpSpPr>
          <p:grpSpPr bwMode="auto">
            <a:xfrm>
              <a:off x="625475" y="931863"/>
              <a:ext cx="7629525" cy="5719762"/>
              <a:chOff x="625474" y="931333"/>
              <a:chExt cx="7629525" cy="5720457"/>
            </a:xfrm>
          </p:grpSpPr>
          <p:pic>
            <p:nvPicPr>
              <p:cNvPr id="143362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25474" y="931333"/>
                <a:ext cx="7629525" cy="572045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983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474" y="931333"/>
                <a:ext cx="4962526" cy="162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143" b="10799"/>
            <a:stretch/>
          </p:blipFill>
          <p:spPr>
            <a:xfrm>
              <a:off x="985965" y="1542554"/>
              <a:ext cx="3657600" cy="381664"/>
            </a:xfrm>
            <a:prstGeom prst="rect">
              <a:avLst/>
            </a:prstGeom>
          </p:spPr>
        </p:pic>
      </p:grpSp>
      <p:sp>
        <p:nvSpPr>
          <p:cNvPr id="126978" name="Title 1"/>
          <p:cNvSpPr>
            <a:spLocks noGrp="1"/>
          </p:cNvSpPr>
          <p:nvPr>
            <p:ph type="title"/>
          </p:nvPr>
        </p:nvSpPr>
        <p:spPr>
          <a:xfrm>
            <a:off x="2079625" y="7938"/>
            <a:ext cx="7064375" cy="762000"/>
          </a:xfrm>
        </p:spPr>
        <p:txBody>
          <a:bodyPr/>
          <a:lstStyle/>
          <a:p>
            <a:r>
              <a:rPr lang="en-US" altLang="en-US" dirty="0" smtClean="0"/>
              <a:t>Document sent to Webmail!</a:t>
            </a:r>
          </a:p>
        </p:txBody>
      </p:sp>
      <p:sp>
        <p:nvSpPr>
          <p:cNvPr id="1269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69DDE16-02DC-42BB-8B39-7882943F5154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126</a:t>
            </a:fld>
            <a:endParaRPr lang="en-US" altLang="en-US" sz="900" smtClean="0"/>
          </a:p>
        </p:txBody>
      </p:sp>
      <p:sp>
        <p:nvSpPr>
          <p:cNvPr id="126981" name="Oval 4"/>
          <p:cNvSpPr>
            <a:spLocks noChangeArrowheads="1"/>
          </p:cNvSpPr>
          <p:nvPr/>
        </p:nvSpPr>
        <p:spPr bwMode="auto">
          <a:xfrm>
            <a:off x="625475" y="1367625"/>
            <a:ext cx="3318371" cy="731520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63769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dirty="0" smtClean="0"/>
              <a:t>Exit SEE – Returning to Webmail</a:t>
            </a: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6ABAEB1-6A63-4757-8719-76CEE30D8226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127</a:t>
            </a:fld>
            <a:endParaRPr lang="en-US" altLang="en-US" sz="90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88" y="1157611"/>
            <a:ext cx="8722582" cy="5465827"/>
          </a:xfrm>
          <a:prstGeom prst="rect">
            <a:avLst/>
          </a:prstGeom>
        </p:spPr>
      </p:pic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8507895" y="1108613"/>
            <a:ext cx="524786" cy="235157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99248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1CFA6D7-2568-439B-AEB3-3336BF4FA99E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128</a:t>
            </a:fld>
            <a:endParaRPr lang="en-US" altLang="en-US" sz="90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014538" y="12700"/>
            <a:ext cx="7154862" cy="762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Find </a:t>
            </a:r>
            <a:r>
              <a:rPr lang="en-US" dirty="0" smtClean="0"/>
              <a:t>message/document </a:t>
            </a:r>
            <a:r>
              <a:rPr lang="en-US" dirty="0"/>
              <a:t>in Draft </a:t>
            </a:r>
            <a:r>
              <a:rPr lang="en-US" dirty="0" smtClean="0"/>
              <a:t>folder</a:t>
            </a:r>
            <a:endParaRPr lang="en-US" dirty="0"/>
          </a:p>
        </p:txBody>
      </p:sp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8" y="990600"/>
            <a:ext cx="9039225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9" name="Oval 4"/>
          <p:cNvSpPr>
            <a:spLocks noChangeArrowheads="1"/>
          </p:cNvSpPr>
          <p:nvPr/>
        </p:nvSpPr>
        <p:spPr bwMode="auto">
          <a:xfrm>
            <a:off x="52388" y="2206625"/>
            <a:ext cx="784225" cy="225425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9030" name="Oval 5"/>
          <p:cNvSpPr>
            <a:spLocks noChangeArrowheads="1"/>
          </p:cNvSpPr>
          <p:nvPr/>
        </p:nvSpPr>
        <p:spPr bwMode="auto">
          <a:xfrm>
            <a:off x="4060825" y="1462088"/>
            <a:ext cx="1279525" cy="314325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9031" name="Oval 6"/>
          <p:cNvSpPr>
            <a:spLocks noChangeArrowheads="1"/>
          </p:cNvSpPr>
          <p:nvPr/>
        </p:nvSpPr>
        <p:spPr bwMode="auto">
          <a:xfrm>
            <a:off x="1228725" y="1935163"/>
            <a:ext cx="2928938" cy="531812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9032" name="TextBox 1"/>
          <p:cNvSpPr txBox="1">
            <a:spLocks noChangeArrowheads="1"/>
          </p:cNvSpPr>
          <p:nvPr/>
        </p:nvSpPr>
        <p:spPr bwMode="auto">
          <a:xfrm>
            <a:off x="598488" y="235426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9033" name="TextBox 8"/>
          <p:cNvSpPr txBox="1">
            <a:spLocks noChangeArrowheads="1"/>
          </p:cNvSpPr>
          <p:nvPr/>
        </p:nvSpPr>
        <p:spPr bwMode="auto">
          <a:xfrm>
            <a:off x="2449513" y="2506663"/>
            <a:ext cx="357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9034" name="TextBox 9"/>
          <p:cNvSpPr txBox="1">
            <a:spLocks noChangeArrowheads="1"/>
          </p:cNvSpPr>
          <p:nvPr/>
        </p:nvSpPr>
        <p:spPr bwMode="auto">
          <a:xfrm>
            <a:off x="4794250" y="1012825"/>
            <a:ext cx="35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5208F55-7D33-444A-96C3-0930AE1E49F0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129</a:t>
            </a:fld>
            <a:endParaRPr lang="en-US" altLang="en-US" sz="900" smtClean="0"/>
          </a:p>
        </p:txBody>
      </p:sp>
      <p:sp>
        <p:nvSpPr>
          <p:cNvPr id="130051" name="Title 1"/>
          <p:cNvSpPr>
            <a:spLocks noGrp="1"/>
          </p:cNvSpPr>
          <p:nvPr>
            <p:ph type="title"/>
          </p:nvPr>
        </p:nvSpPr>
        <p:spPr>
          <a:xfrm>
            <a:off x="1989138" y="12700"/>
            <a:ext cx="7231062" cy="762000"/>
          </a:xfrm>
        </p:spPr>
        <p:txBody>
          <a:bodyPr/>
          <a:lstStyle/>
          <a:p>
            <a:r>
              <a:rPr lang="en-US" altLang="en-US" sz="3800" smtClean="0"/>
              <a:t>Find Destination Recipient’s Address</a:t>
            </a: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7525" y="1060450"/>
            <a:ext cx="7927975" cy="538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3" name="Oval 4"/>
          <p:cNvSpPr>
            <a:spLocks noChangeArrowheads="1"/>
          </p:cNvSpPr>
          <p:nvPr/>
        </p:nvSpPr>
        <p:spPr bwMode="auto">
          <a:xfrm>
            <a:off x="1608138" y="1495425"/>
            <a:ext cx="5888037" cy="463550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2109788" y="85725"/>
            <a:ext cx="7077075" cy="762000"/>
          </a:xfrm>
        </p:spPr>
        <p:txBody>
          <a:bodyPr/>
          <a:lstStyle/>
          <a:p>
            <a:r>
              <a:rPr lang="en-US" altLang="en-US" smtClean="0"/>
              <a:t>LAND &amp; SEE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" y="823913"/>
            <a:ext cx="9048750" cy="6034087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/>
              <a:t>Sites with EHR or electronic assessment tool use these applications to enter data elements</a:t>
            </a:r>
          </a:p>
          <a:p>
            <a:pPr lvl="1">
              <a:defRPr/>
            </a:pPr>
            <a:r>
              <a:rPr lang="en-US" sz="3600" b="1" dirty="0"/>
              <a:t>LAND</a:t>
            </a:r>
            <a:r>
              <a:rPr lang="en-US" sz="3600" dirty="0"/>
              <a:t> </a:t>
            </a:r>
            <a:r>
              <a:rPr lang="en-US" dirty="0"/>
              <a:t>(“</a:t>
            </a:r>
            <a:r>
              <a:rPr lang="en-US" sz="3600" b="1" dirty="0"/>
              <a:t>L</a:t>
            </a:r>
            <a:r>
              <a:rPr lang="en-US" dirty="0"/>
              <a:t>ocal” </a:t>
            </a:r>
            <a:r>
              <a:rPr lang="en-US" sz="3600" b="1" dirty="0"/>
              <a:t>A</a:t>
            </a:r>
            <a:r>
              <a:rPr lang="en-US" dirty="0"/>
              <a:t>daptor for </a:t>
            </a:r>
            <a:r>
              <a:rPr lang="en-US" sz="3600" b="1" dirty="0"/>
              <a:t>N</a:t>
            </a:r>
            <a:r>
              <a:rPr lang="en-US" dirty="0"/>
              <a:t>etwork </a:t>
            </a:r>
            <a:r>
              <a:rPr lang="en-US" sz="3600" b="1" dirty="0"/>
              <a:t>D</a:t>
            </a:r>
            <a:r>
              <a:rPr lang="en-US" dirty="0"/>
              <a:t>istribution) acts as a data courier to gather, transform, and securely </a:t>
            </a:r>
            <a:r>
              <a:rPr lang="en-US" dirty="0" smtClean="0"/>
              <a:t>transfer data </a:t>
            </a:r>
            <a:r>
              <a:rPr lang="en-US" dirty="0"/>
              <a:t>if no support for Direct </a:t>
            </a:r>
            <a:r>
              <a:rPr lang="en-US" dirty="0" smtClean="0"/>
              <a:t> </a:t>
            </a:r>
            <a:r>
              <a:rPr lang="en-US" dirty="0"/>
              <a:t>SMTP/SMIME or IHE XDR</a:t>
            </a:r>
          </a:p>
          <a:p>
            <a:pPr>
              <a:tabLst>
                <a:tab pos="519113" algn="l"/>
              </a:tabLst>
              <a:defRPr/>
            </a:pPr>
            <a:r>
              <a:rPr lang="en-US" dirty="0" smtClean="0"/>
              <a:t>Non-EHR </a:t>
            </a:r>
            <a:r>
              <a:rPr lang="en-US" dirty="0"/>
              <a:t>users complete all of the data fields </a:t>
            </a:r>
            <a:r>
              <a:rPr lang="en-US" dirty="0" smtClean="0"/>
              <a:t>  	and </a:t>
            </a:r>
            <a:r>
              <a:rPr lang="en-US" dirty="0"/>
              <a:t>routing </a:t>
            </a:r>
            <a:r>
              <a:rPr lang="en-US" dirty="0" smtClean="0"/>
              <a:t>using a web browser 			to access their </a:t>
            </a:r>
            <a:r>
              <a:rPr lang="en-US" dirty="0"/>
              <a:t>“</a:t>
            </a:r>
            <a:r>
              <a:rPr lang="en-US" b="1" dirty="0"/>
              <a:t>S</a:t>
            </a:r>
            <a:r>
              <a:rPr lang="en-US" dirty="0"/>
              <a:t>urrogate </a:t>
            </a:r>
            <a:r>
              <a:rPr lang="en-US" b="1" dirty="0"/>
              <a:t>E</a:t>
            </a:r>
            <a:r>
              <a:rPr lang="en-US" dirty="0"/>
              <a:t>HR </a:t>
            </a:r>
            <a:r>
              <a:rPr lang="en-US" dirty="0" smtClean="0"/>
              <a:t>	</a:t>
            </a:r>
            <a:r>
              <a:rPr lang="en-US" b="1" dirty="0" smtClean="0"/>
              <a:t>E</a:t>
            </a:r>
            <a:r>
              <a:rPr lang="en-US" dirty="0" smtClean="0"/>
              <a:t>nvironment</a:t>
            </a:r>
            <a:r>
              <a:rPr lang="en-US" dirty="0"/>
              <a:t>” (</a:t>
            </a:r>
            <a:r>
              <a:rPr lang="en-US" b="1" dirty="0"/>
              <a:t>SEE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FontTx/>
              <a:buNone/>
              <a:defRPr/>
            </a:pPr>
            <a:endParaRPr lang="en-US" dirty="0" smtClean="0"/>
          </a:p>
          <a:p>
            <a:pPr marL="0" indent="0">
              <a:buFontTx/>
              <a:buNone/>
              <a:defRPr/>
            </a:pPr>
            <a:endParaRPr lang="en-US" dirty="0"/>
          </a:p>
        </p:txBody>
      </p:sp>
      <p:pic>
        <p:nvPicPr>
          <p:cNvPr id="26628" name="Picture 2" descr="C:\Users\Larry\AppData\Local\Microsoft\Windows\Temporary Internet Files\Content.IE5\B23QLF0S\MC900231382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1000" y="4510088"/>
            <a:ext cx="2368550" cy="229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508375" y="6602413"/>
            <a:ext cx="2133600" cy="255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9721654-DEC1-4E00-9473-285318AB53FB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9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728BFAF-36A2-416D-8600-92F3E07765EC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130</a:t>
            </a:fld>
            <a:endParaRPr lang="en-US" altLang="en-US" sz="900" smtClean="0"/>
          </a:p>
        </p:txBody>
      </p:sp>
      <p:sp>
        <p:nvSpPr>
          <p:cNvPr id="131075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Send Message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7525" y="1060450"/>
            <a:ext cx="7927975" cy="538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7" name="Oval 4"/>
          <p:cNvSpPr>
            <a:spLocks noChangeArrowheads="1"/>
          </p:cNvSpPr>
          <p:nvPr/>
        </p:nvSpPr>
        <p:spPr bwMode="auto">
          <a:xfrm>
            <a:off x="409575" y="5956300"/>
            <a:ext cx="1333500" cy="461963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Content Placeholder 2"/>
          <p:cNvSpPr>
            <a:spLocks noGrp="1"/>
          </p:cNvSpPr>
          <p:nvPr>
            <p:ph idx="1"/>
          </p:nvPr>
        </p:nvSpPr>
        <p:spPr>
          <a:xfrm>
            <a:off x="2073275" y="1506538"/>
            <a:ext cx="5164138" cy="4457700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n-US" altLang="en-US" sz="6000" b="1" smtClean="0"/>
              <a:t>Start New Document from Scratch</a:t>
            </a:r>
          </a:p>
        </p:txBody>
      </p:sp>
      <p:sp>
        <p:nvSpPr>
          <p:cNvPr id="13209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554413" y="6588125"/>
            <a:ext cx="2133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7849B20-4C9B-4666-980A-9491904FC94C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131</a:t>
            </a:fld>
            <a:endParaRPr lang="en-US" altLang="en-US" sz="900" smtClean="0"/>
          </a:p>
        </p:txBody>
      </p:sp>
      <p:pic>
        <p:nvPicPr>
          <p:cNvPr id="132100" name="Picture 2" descr="C:\Users\Larry\AppData\Local\Microsoft\Windows\Temporary Internet Files\Content.IE5\B23QLF0S\MC900231382[1]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200" y="4772025"/>
            <a:ext cx="187007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2079625" y="85725"/>
            <a:ext cx="7064375" cy="762000"/>
          </a:xfrm>
        </p:spPr>
        <p:txBody>
          <a:bodyPr/>
          <a:lstStyle/>
          <a:p>
            <a:r>
              <a:rPr lang="en-US" altLang="en-US" smtClean="0"/>
              <a:t>Start New Document from Scratch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85738" y="911225"/>
            <a:ext cx="8905875" cy="5946775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en-US" dirty="0" smtClean="0"/>
              <a:t>Login to organization’s Webmail mailbox</a:t>
            </a:r>
          </a:p>
          <a:p>
            <a:pPr>
              <a:defRPr/>
            </a:pPr>
            <a:r>
              <a:rPr lang="en-US" altLang="en-US" dirty="0" smtClean="0"/>
              <a:t>Open the blank “Use To Create New Documents – DO NOT DELETE!” mail </a:t>
            </a:r>
          </a:p>
          <a:p>
            <a:pPr>
              <a:defRPr/>
            </a:pPr>
            <a:r>
              <a:rPr lang="en-US" altLang="en-US" dirty="0" smtClean="0"/>
              <a:t>If you accidentally deleted it, go into your trash and forward it back to yourself</a:t>
            </a:r>
          </a:p>
          <a:p>
            <a:pPr>
              <a:defRPr/>
            </a:pPr>
            <a:r>
              <a:rPr lang="en-US" altLang="en-US" dirty="0" smtClean="0"/>
              <a:t>Download the attached document to SEE</a:t>
            </a:r>
          </a:p>
          <a:p>
            <a:pPr>
              <a:defRPr/>
            </a:pPr>
            <a:r>
              <a:rPr lang="en-US" altLang="en-US" dirty="0" smtClean="0"/>
              <a:t>Complete required fields at a minimum</a:t>
            </a:r>
          </a:p>
          <a:p>
            <a:pPr>
              <a:defRPr/>
            </a:pPr>
            <a:r>
              <a:rPr lang="en-US" altLang="en-US" dirty="0" smtClean="0"/>
              <a:t>Save new document as a draft or Review and Finalize</a:t>
            </a:r>
          </a:p>
          <a:p>
            <a:pPr>
              <a:defRPr/>
            </a:pPr>
            <a:r>
              <a:rPr lang="en-US" altLang="en-US" dirty="0"/>
              <a:t>Exit SEE, returning back to </a:t>
            </a:r>
            <a:r>
              <a:rPr lang="en-US" altLang="en-US" dirty="0" smtClean="0"/>
              <a:t>Webmail</a:t>
            </a:r>
            <a:endParaRPr lang="en-US" altLang="en-US" dirty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1FEDE64-8E76-498D-A50D-7B327FF60DD0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132</a:t>
            </a:fld>
            <a:endParaRPr lang="en-US" altLang="en-US" sz="9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mtClean="0"/>
              <a:t>Login to Webmail</a:t>
            </a:r>
          </a:p>
        </p:txBody>
      </p:sp>
      <p:sp>
        <p:nvSpPr>
          <p:cNvPr id="1341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D43C34F-9862-4ED1-BAAD-926D7A74D28B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133</a:t>
            </a:fld>
            <a:endParaRPr lang="en-US" altLang="en-US" sz="900" smtClean="0"/>
          </a:p>
        </p:txBody>
      </p:sp>
      <p:grpSp>
        <p:nvGrpSpPr>
          <p:cNvPr id="134148" name="Group 2"/>
          <p:cNvGrpSpPr>
            <a:grpSpLocks/>
          </p:cNvGrpSpPr>
          <p:nvPr/>
        </p:nvGrpSpPr>
        <p:grpSpPr bwMode="auto">
          <a:xfrm>
            <a:off x="1438275" y="1374775"/>
            <a:ext cx="6299200" cy="4627563"/>
            <a:chOff x="1438031" y="1375508"/>
            <a:chExt cx="6299200" cy="4626707"/>
          </a:xfrm>
        </p:grpSpPr>
        <p:sp>
          <p:nvSpPr>
            <p:cNvPr id="2" name="Rectangle 1"/>
            <p:cNvSpPr/>
            <p:nvPr/>
          </p:nvSpPr>
          <p:spPr bwMode="auto">
            <a:xfrm>
              <a:off x="1438031" y="1375508"/>
              <a:ext cx="6299200" cy="462670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3415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413" y="3183182"/>
              <a:ext cx="5591175" cy="2695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4151" name="Picture 4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1673" y="1540645"/>
              <a:ext cx="2709802" cy="1369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z="3200" u="sng" smtClean="0"/>
              <a:t>Accidentally</a:t>
            </a:r>
            <a:r>
              <a:rPr lang="en-US" altLang="en-US" sz="3200" smtClean="0"/>
              <a:t> Delete DO NOT DELETE Mail</a:t>
            </a:r>
          </a:p>
        </p:txBody>
      </p:sp>
      <p:sp>
        <p:nvSpPr>
          <p:cNvPr id="13517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FA3DDE9-E9CD-4562-86A7-2F925C1B3E81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134</a:t>
            </a:fld>
            <a:endParaRPr lang="en-US" altLang="en-US" sz="900" smtClean="0"/>
          </a:p>
        </p:txBody>
      </p:sp>
      <p:grpSp>
        <p:nvGrpSpPr>
          <p:cNvPr id="135172" name="Group 1"/>
          <p:cNvGrpSpPr>
            <a:grpSpLocks/>
          </p:cNvGrpSpPr>
          <p:nvPr/>
        </p:nvGrpSpPr>
        <p:grpSpPr bwMode="auto">
          <a:xfrm>
            <a:off x="25400" y="1017588"/>
            <a:ext cx="9110663" cy="5391150"/>
            <a:chOff x="33338" y="940449"/>
            <a:chExt cx="9110661" cy="5391150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338" y="940449"/>
              <a:ext cx="9077323" cy="5391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5174" name="Oval 4"/>
            <p:cNvSpPr>
              <a:spLocks noChangeArrowheads="1"/>
            </p:cNvSpPr>
            <p:nvPr/>
          </p:nvSpPr>
          <p:spPr bwMode="auto">
            <a:xfrm>
              <a:off x="8583282" y="1381874"/>
              <a:ext cx="560717" cy="427037"/>
            </a:xfrm>
            <a:prstGeom prst="ellips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z="3600" smtClean="0"/>
              <a:t>Find DO NOT DELETE Mail in Trash</a:t>
            </a:r>
          </a:p>
        </p:txBody>
      </p:sp>
      <p:sp>
        <p:nvSpPr>
          <p:cNvPr id="13619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C3DA2EF-0D2E-4633-A135-15EF3D77EDBC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135</a:t>
            </a:fld>
            <a:endParaRPr lang="en-US" altLang="en-US" sz="900" smtClean="0"/>
          </a:p>
        </p:txBody>
      </p:sp>
      <p:pic>
        <p:nvPicPr>
          <p:cNvPr id="15770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1019175"/>
            <a:ext cx="9067800" cy="481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7" name="Oval 4"/>
          <p:cNvSpPr>
            <a:spLocks noChangeArrowheads="1"/>
          </p:cNvSpPr>
          <p:nvPr/>
        </p:nvSpPr>
        <p:spPr bwMode="auto">
          <a:xfrm>
            <a:off x="73025" y="2692400"/>
            <a:ext cx="560388" cy="214313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36198" name="Oval 5"/>
          <p:cNvSpPr>
            <a:spLocks noChangeArrowheads="1"/>
          </p:cNvSpPr>
          <p:nvPr/>
        </p:nvSpPr>
        <p:spPr bwMode="auto">
          <a:xfrm>
            <a:off x="1228725" y="1987550"/>
            <a:ext cx="2928938" cy="531813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z="3600" smtClean="0"/>
              <a:t>Forward DO NOT DELETE Mail to Self</a:t>
            </a:r>
          </a:p>
        </p:txBody>
      </p:sp>
      <p:sp>
        <p:nvSpPr>
          <p:cNvPr id="1372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273D38D-476D-4C87-8921-05658261DBB1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136</a:t>
            </a:fld>
            <a:endParaRPr lang="en-US" altLang="en-US" sz="900" smtClean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1019175"/>
            <a:ext cx="9067800" cy="481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21" name="Oval 4"/>
          <p:cNvSpPr>
            <a:spLocks noChangeArrowheads="1"/>
          </p:cNvSpPr>
          <p:nvPr/>
        </p:nvSpPr>
        <p:spPr bwMode="auto">
          <a:xfrm>
            <a:off x="4787900" y="1476375"/>
            <a:ext cx="474663" cy="369888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5208F55-7D33-444A-96C3-0930AE1E49F0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137</a:t>
            </a:fld>
            <a:endParaRPr lang="en-US" altLang="en-US" sz="900" smtClean="0"/>
          </a:p>
        </p:txBody>
      </p:sp>
      <p:sp>
        <p:nvSpPr>
          <p:cNvPr id="130051" name="Title 1"/>
          <p:cNvSpPr>
            <a:spLocks noGrp="1"/>
          </p:cNvSpPr>
          <p:nvPr>
            <p:ph type="title"/>
          </p:nvPr>
        </p:nvSpPr>
        <p:spPr>
          <a:xfrm>
            <a:off x="1989138" y="12700"/>
            <a:ext cx="7231062" cy="762000"/>
          </a:xfrm>
        </p:spPr>
        <p:txBody>
          <a:bodyPr/>
          <a:lstStyle/>
          <a:p>
            <a:r>
              <a:rPr lang="en-US" altLang="en-US" sz="3800" dirty="0" smtClean="0"/>
              <a:t>Copy “From” into “To” Address</a:t>
            </a: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7525" y="1060450"/>
            <a:ext cx="7927975" cy="538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3" name="Oval 4"/>
          <p:cNvSpPr>
            <a:spLocks noChangeArrowheads="1"/>
          </p:cNvSpPr>
          <p:nvPr/>
        </p:nvSpPr>
        <p:spPr bwMode="auto">
          <a:xfrm>
            <a:off x="1608138" y="1495425"/>
            <a:ext cx="5888037" cy="463550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962140" y="1068270"/>
            <a:ext cx="5253111" cy="463550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16352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mtClean="0"/>
              <a:t>Open DO NOT DELETE Mail</a:t>
            </a:r>
          </a:p>
        </p:txBody>
      </p:sp>
      <p:sp>
        <p:nvSpPr>
          <p:cNvPr id="13824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163521E-B09A-4872-8916-C74E29D885FF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138</a:t>
            </a:fld>
            <a:endParaRPr lang="en-US" altLang="en-US" sz="900" smtClean="0"/>
          </a:p>
        </p:txBody>
      </p: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0" y="1017588"/>
            <a:ext cx="9077325" cy="539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mtClean="0"/>
              <a:t>Download Attached Document</a:t>
            </a:r>
          </a:p>
        </p:txBody>
      </p:sp>
      <p:sp>
        <p:nvSpPr>
          <p:cNvPr id="13926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D7ADAA7-1B3B-490E-8F3F-EB03FF6CA0AB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139</a:t>
            </a:fld>
            <a:endParaRPr lang="en-US" altLang="en-US" sz="900" smtClean="0"/>
          </a:p>
        </p:txBody>
      </p:sp>
      <p:grpSp>
        <p:nvGrpSpPr>
          <p:cNvPr id="139268" name="Group 1"/>
          <p:cNvGrpSpPr>
            <a:grpSpLocks/>
          </p:cNvGrpSpPr>
          <p:nvPr/>
        </p:nvGrpSpPr>
        <p:grpSpPr bwMode="auto">
          <a:xfrm>
            <a:off x="25400" y="1022350"/>
            <a:ext cx="9077325" cy="5400675"/>
            <a:chOff x="33338" y="944313"/>
            <a:chExt cx="9077325" cy="5400675"/>
          </a:xfrm>
        </p:grpSpPr>
        <p:pic>
          <p:nvPicPr>
            <p:cNvPr id="13926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8" y="944313"/>
              <a:ext cx="9077325" cy="540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270" name="Oval 2"/>
            <p:cNvSpPr>
              <a:spLocks noChangeArrowheads="1"/>
            </p:cNvSpPr>
            <p:nvPr/>
          </p:nvSpPr>
          <p:spPr bwMode="auto">
            <a:xfrm>
              <a:off x="4373593" y="5848712"/>
              <a:ext cx="1716657" cy="310550"/>
            </a:xfrm>
            <a:prstGeom prst="ellips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ChangeArrowheads="1"/>
          </p:cNvSpPr>
          <p:nvPr/>
        </p:nvSpPr>
        <p:spPr bwMode="auto">
          <a:xfrm>
            <a:off x="0" y="0"/>
            <a:ext cx="2595563" cy="1062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2743200" y="-109538"/>
            <a:ext cx="6400800" cy="1063626"/>
          </a:xfrm>
        </p:spPr>
        <p:txBody>
          <a:bodyPr/>
          <a:lstStyle/>
          <a:p>
            <a:pPr eaLnBrk="1" hangingPunct="1"/>
            <a:r>
              <a:rPr lang="en-US" altLang="en-US" sz="4800" smtClean="0"/>
              <a:t>MA State Public HIE</a:t>
            </a:r>
            <a:endParaRPr lang="en-US" altLang="en-US" smtClean="0"/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7150"/>
            <a:ext cx="8566150" cy="5191125"/>
          </a:xfrm>
        </p:spPr>
        <p:txBody>
          <a:bodyPr/>
          <a:lstStyle/>
          <a:p>
            <a:r>
              <a:rPr lang="en-US" altLang="en-US" smtClean="0"/>
              <a:t>Phase 1 – Send and Receive</a:t>
            </a:r>
          </a:p>
          <a:p>
            <a:pPr lvl="1"/>
            <a:r>
              <a:rPr lang="en-US" altLang="en-US" smtClean="0"/>
              <a:t>Building the HIway and Provider Directory</a:t>
            </a:r>
          </a:p>
          <a:p>
            <a:pPr lvl="1"/>
            <a:r>
              <a:rPr lang="en-US" altLang="en-US" smtClean="0"/>
              <a:t>Setting up “Webmail” Mailboxes for non-EHR users</a:t>
            </a:r>
          </a:p>
          <a:p>
            <a:pPr lvl="1"/>
            <a:r>
              <a:rPr lang="en-US" altLang="en-US" smtClean="0"/>
              <a:t>Distributing LAND to EHR users</a:t>
            </a:r>
          </a:p>
          <a:p>
            <a:pPr lvl="1"/>
            <a:r>
              <a:rPr lang="en-US" altLang="en-US" smtClean="0"/>
              <a:t>“Pushing” patient information using Direct</a:t>
            </a:r>
          </a:p>
        </p:txBody>
      </p:sp>
      <p:pic>
        <p:nvPicPr>
          <p:cNvPr id="28677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22621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336690E-2C61-4573-AF2A-DB0B71F14683}" type="slidenum">
              <a:rPr lang="en-US" altLang="en-US" sz="1200" smtClean="0"/>
              <a:pPr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20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9725" y="709613"/>
            <a:ext cx="8516938" cy="5910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58" name="Title 1"/>
          <p:cNvSpPr>
            <a:spLocks noGrp="1"/>
          </p:cNvSpPr>
          <p:nvPr>
            <p:ph type="title"/>
          </p:nvPr>
        </p:nvSpPr>
        <p:spPr>
          <a:xfrm>
            <a:off x="2079625" y="7938"/>
            <a:ext cx="7064375" cy="762000"/>
          </a:xfrm>
        </p:spPr>
        <p:txBody>
          <a:bodyPr/>
          <a:lstStyle/>
          <a:p>
            <a:r>
              <a:rPr lang="en-US" altLang="en-US" dirty="0" smtClean="0"/>
              <a:t>Click on “New Document”</a:t>
            </a:r>
          </a:p>
        </p:txBody>
      </p:sp>
      <p:sp>
        <p:nvSpPr>
          <p:cNvPr id="1218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390E92B-4459-4284-978C-87097D0546E1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140</a:t>
            </a:fld>
            <a:endParaRPr lang="en-US" altLang="en-US" sz="900" smtClean="0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339725" y="5402910"/>
            <a:ext cx="1425465" cy="396875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17613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/>
          <p:cNvSpPr>
            <a:spLocks noGrp="1"/>
          </p:cNvSpPr>
          <p:nvPr>
            <p:ph type="title"/>
          </p:nvPr>
        </p:nvSpPr>
        <p:spPr>
          <a:xfrm>
            <a:off x="2032000" y="0"/>
            <a:ext cx="7154863" cy="762000"/>
          </a:xfrm>
        </p:spPr>
        <p:txBody>
          <a:bodyPr/>
          <a:lstStyle/>
          <a:p>
            <a:r>
              <a:rPr lang="en-US" altLang="en-US" sz="3600" smtClean="0"/>
              <a:t>Enter Patient Information in Sections</a:t>
            </a:r>
          </a:p>
        </p:txBody>
      </p:sp>
      <p:sp>
        <p:nvSpPr>
          <p:cNvPr id="14029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EA57017-94B4-4CEF-843D-7DFFE99BD876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141</a:t>
            </a:fld>
            <a:endParaRPr lang="en-US" altLang="en-US" sz="900" smtClean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100" y="704850"/>
            <a:ext cx="8582025" cy="5980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99B1967-A185-453A-9B88-3920C6736A74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142</a:t>
            </a:fld>
            <a:endParaRPr lang="en-US" altLang="en-US" sz="900" smtClean="0"/>
          </a:p>
        </p:txBody>
      </p:sp>
      <p:sp>
        <p:nvSpPr>
          <p:cNvPr id="141315" name="Title 1"/>
          <p:cNvSpPr>
            <a:spLocks noGrp="1"/>
          </p:cNvSpPr>
          <p:nvPr>
            <p:ph type="title"/>
          </p:nvPr>
        </p:nvSpPr>
        <p:spPr>
          <a:xfrm>
            <a:off x="1989138" y="12700"/>
            <a:ext cx="7197725" cy="762000"/>
          </a:xfrm>
        </p:spPr>
        <p:txBody>
          <a:bodyPr/>
          <a:lstStyle/>
          <a:p>
            <a:r>
              <a:rPr lang="en-US" altLang="en-US" smtClean="0"/>
              <a:t>Save as Draft or Finalize Document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5475" y="931863"/>
            <a:ext cx="7629525" cy="5719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dirty="0" smtClean="0"/>
              <a:t>Exit SEE – Click “X”</a:t>
            </a: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6ABAEB1-6A63-4757-8719-76CEE30D8226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143</a:t>
            </a:fld>
            <a:endParaRPr lang="en-US" altLang="en-US" sz="90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88" y="1157611"/>
            <a:ext cx="8722582" cy="5465827"/>
          </a:xfrm>
          <a:prstGeom prst="rect">
            <a:avLst/>
          </a:prstGeom>
        </p:spPr>
      </p:pic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8507895" y="1108613"/>
            <a:ext cx="524786" cy="235157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40532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Content Placeholder 2"/>
          <p:cNvSpPr>
            <a:spLocks noGrp="1"/>
          </p:cNvSpPr>
          <p:nvPr>
            <p:ph idx="1"/>
          </p:nvPr>
        </p:nvSpPr>
        <p:spPr>
          <a:xfrm>
            <a:off x="2073275" y="1506538"/>
            <a:ext cx="5164138" cy="4457700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n-US" altLang="en-US" sz="6000" b="1" smtClean="0"/>
              <a:t>Find and Edit Hospital Note &amp; MDS</a:t>
            </a:r>
          </a:p>
        </p:txBody>
      </p:sp>
      <p:sp>
        <p:nvSpPr>
          <p:cNvPr id="14336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554413" y="6588125"/>
            <a:ext cx="2133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333708C-74A6-4D21-BAFB-43E104583365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144</a:t>
            </a:fld>
            <a:endParaRPr lang="en-US" altLang="en-US" sz="900" smtClean="0"/>
          </a:p>
        </p:txBody>
      </p:sp>
      <p:pic>
        <p:nvPicPr>
          <p:cNvPr id="143364" name="Picture 2" descr="C:\Users\Larry\AppData\Local\Microsoft\Windows\Temporary Internet Files\Content.IE5\B23QLF0S\MC900231382[1]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200" y="4772025"/>
            <a:ext cx="187007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tle 1"/>
          <p:cNvSpPr>
            <a:spLocks noGrp="1"/>
          </p:cNvSpPr>
          <p:nvPr>
            <p:ph type="title"/>
          </p:nvPr>
        </p:nvSpPr>
        <p:spPr>
          <a:xfrm>
            <a:off x="2020888" y="85725"/>
            <a:ext cx="7148512" cy="762000"/>
          </a:xfrm>
        </p:spPr>
        <p:txBody>
          <a:bodyPr/>
          <a:lstStyle/>
          <a:p>
            <a:r>
              <a:rPr lang="en-US" altLang="en-US" smtClean="0"/>
              <a:t>Find and Edit Hospital Note &amp; MDS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85738" y="911225"/>
            <a:ext cx="8905875" cy="5946775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altLang="en-US" dirty="0" smtClean="0"/>
              <a:t>Login to organization’s Webmail mailbox</a:t>
            </a:r>
          </a:p>
          <a:p>
            <a:pPr>
              <a:defRPr/>
            </a:pPr>
            <a:r>
              <a:rPr lang="en-US" altLang="en-US" dirty="0" smtClean="0"/>
              <a:t>Open the blank “Use To Create New Documents – DO NOT DELETE!” mail </a:t>
            </a:r>
          </a:p>
          <a:p>
            <a:pPr>
              <a:defRPr/>
            </a:pPr>
            <a:r>
              <a:rPr lang="en-US" altLang="en-US" dirty="0" smtClean="0"/>
              <a:t>Download the attached document to SEE</a:t>
            </a:r>
          </a:p>
          <a:p>
            <a:pPr>
              <a:defRPr/>
            </a:pPr>
            <a:r>
              <a:rPr lang="en-US" altLang="en-US" dirty="0" smtClean="0"/>
              <a:t>Find the Hospital Summary in SEE</a:t>
            </a:r>
          </a:p>
          <a:p>
            <a:pPr>
              <a:defRPr/>
            </a:pPr>
            <a:r>
              <a:rPr lang="en-US" altLang="en-US" dirty="0" smtClean="0"/>
              <a:t>Copy all or part of old document into new document</a:t>
            </a:r>
          </a:p>
          <a:p>
            <a:pPr>
              <a:defRPr/>
            </a:pPr>
            <a:r>
              <a:rPr lang="en-US" altLang="en-US" dirty="0"/>
              <a:t>Find the </a:t>
            </a:r>
            <a:r>
              <a:rPr lang="en-US" altLang="en-US" dirty="0" smtClean="0"/>
              <a:t>MDS in </a:t>
            </a:r>
            <a:r>
              <a:rPr lang="en-US" altLang="en-US" dirty="0"/>
              <a:t>SEE</a:t>
            </a:r>
          </a:p>
          <a:p>
            <a:pPr>
              <a:defRPr/>
            </a:pPr>
            <a:r>
              <a:rPr lang="en-US" altLang="en-US" dirty="0"/>
              <a:t>Copy </a:t>
            </a:r>
            <a:r>
              <a:rPr lang="en-US" altLang="en-US" dirty="0" smtClean="0"/>
              <a:t>part </a:t>
            </a:r>
            <a:r>
              <a:rPr lang="en-US" altLang="en-US" dirty="0"/>
              <a:t>of </a:t>
            </a:r>
            <a:r>
              <a:rPr lang="en-US" altLang="en-US" dirty="0" smtClean="0"/>
              <a:t>MDS into </a:t>
            </a:r>
            <a:r>
              <a:rPr lang="en-US" altLang="en-US" dirty="0"/>
              <a:t>new </a:t>
            </a:r>
            <a:r>
              <a:rPr lang="en-US" altLang="en-US" dirty="0" smtClean="0"/>
              <a:t>document</a:t>
            </a:r>
          </a:p>
          <a:p>
            <a:pPr>
              <a:defRPr/>
            </a:pPr>
            <a:r>
              <a:rPr lang="en-US" altLang="en-US" dirty="0" smtClean="0"/>
              <a:t>Edit new document</a:t>
            </a:r>
          </a:p>
          <a:p>
            <a:pPr>
              <a:defRPr/>
            </a:pPr>
            <a:r>
              <a:rPr lang="en-US" altLang="en-US" dirty="0" smtClean="0"/>
              <a:t>Save document as a draft or Review &amp; Finalize</a:t>
            </a:r>
          </a:p>
          <a:p>
            <a:pPr>
              <a:defRPr/>
            </a:pPr>
            <a:r>
              <a:rPr lang="en-US" altLang="en-US" dirty="0" smtClean="0"/>
              <a:t>Exit </a:t>
            </a:r>
            <a:r>
              <a:rPr lang="en-US" altLang="en-US" dirty="0"/>
              <a:t>SEE, returning back to </a:t>
            </a:r>
            <a:r>
              <a:rPr lang="en-US" altLang="en-US" dirty="0" smtClean="0"/>
              <a:t>Webmail</a:t>
            </a:r>
            <a:endParaRPr lang="en-US" altLang="en-US" dirty="0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F6611F-7A54-48CB-96A7-9010720F5A88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145</a:t>
            </a:fld>
            <a:endParaRPr lang="en-US" altLang="en-US" sz="9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mtClean="0"/>
              <a:t>Login to Webmail</a:t>
            </a:r>
          </a:p>
        </p:txBody>
      </p:sp>
      <p:sp>
        <p:nvSpPr>
          <p:cNvPr id="14541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E36A161-3943-4861-812E-6BEE01E3EC3F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146</a:t>
            </a:fld>
            <a:endParaRPr lang="en-US" altLang="en-US" sz="900" smtClean="0"/>
          </a:p>
        </p:txBody>
      </p:sp>
      <p:grpSp>
        <p:nvGrpSpPr>
          <p:cNvPr id="145412" name="Group 2"/>
          <p:cNvGrpSpPr>
            <a:grpSpLocks/>
          </p:cNvGrpSpPr>
          <p:nvPr/>
        </p:nvGrpSpPr>
        <p:grpSpPr bwMode="auto">
          <a:xfrm>
            <a:off x="1438275" y="1374775"/>
            <a:ext cx="6299200" cy="4627563"/>
            <a:chOff x="1438031" y="1375508"/>
            <a:chExt cx="6299200" cy="4626707"/>
          </a:xfrm>
        </p:grpSpPr>
        <p:sp>
          <p:nvSpPr>
            <p:cNvPr id="2" name="Rectangle 1"/>
            <p:cNvSpPr/>
            <p:nvPr/>
          </p:nvSpPr>
          <p:spPr bwMode="auto">
            <a:xfrm>
              <a:off x="1438031" y="1375508"/>
              <a:ext cx="6299200" cy="462670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45414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413" y="3183182"/>
              <a:ext cx="5591175" cy="2695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5415" name="Picture 4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1673" y="1540645"/>
              <a:ext cx="2709802" cy="1369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mtClean="0"/>
              <a:t>Open DO NOT DELETE Mail</a:t>
            </a:r>
          </a:p>
        </p:txBody>
      </p:sp>
      <p:sp>
        <p:nvSpPr>
          <p:cNvPr id="14643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4F3EBFA-5DE8-4F4F-AB58-0B96036E4A6D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147</a:t>
            </a:fld>
            <a:endParaRPr lang="en-US" altLang="en-US" sz="900" smtClean="0"/>
          </a:p>
        </p:txBody>
      </p: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8" y="939800"/>
            <a:ext cx="9077325" cy="539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mtClean="0"/>
              <a:t>Download Attached Document</a:t>
            </a:r>
          </a:p>
        </p:txBody>
      </p:sp>
      <p:sp>
        <p:nvSpPr>
          <p:cNvPr id="1474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265E2DD-3F21-4028-90A8-486097462F5E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148</a:t>
            </a:fld>
            <a:endParaRPr lang="en-US" altLang="en-US" sz="900" smtClean="0"/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8" y="944563"/>
            <a:ext cx="9077325" cy="540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61" name="Oval 2"/>
          <p:cNvSpPr>
            <a:spLocks noChangeArrowheads="1"/>
          </p:cNvSpPr>
          <p:nvPr/>
        </p:nvSpPr>
        <p:spPr bwMode="auto">
          <a:xfrm>
            <a:off x="4373563" y="5848350"/>
            <a:ext cx="1716087" cy="311150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mtClean="0"/>
              <a:t>Download Attached Document</a:t>
            </a: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2E0715B-D2F4-405D-ACC1-70FB0F538813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149</a:t>
            </a:fld>
            <a:endParaRPr lang="en-US" altLang="en-US" sz="90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992601"/>
            <a:ext cx="8477249" cy="5580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383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529632C-00F7-4A69-9C3A-B878DC936578}" type="slidenum">
              <a:rPr lang="en-US" altLang="en-US" sz="1200" smtClean="0"/>
              <a:pPr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200" smtClean="0"/>
          </a:p>
        </p:txBody>
      </p:sp>
      <p:pic>
        <p:nvPicPr>
          <p:cNvPr id="29699" name="Picture 3" descr="C:\Users\Larry\Documents\LGWORK\SAFEHealthCareEverywhereHIEsEpicLinkIMPACT\IMG_20121016_113440_568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1447800"/>
            <a:ext cx="59563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2" descr="C:\Users\Larry\Documents\LGWORK\SAFEHealthCareEverywhereHIEsEpicLinkIMPACT\MA HIway Golden Spike in Ether Dome at MGH on 166th Anniversar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0" y="3390900"/>
            <a:ext cx="42545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95563" y="69850"/>
            <a:ext cx="6613525" cy="914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kern="0" dirty="0" smtClean="0">
                <a:solidFill>
                  <a:schemeClr val="tx1"/>
                </a:solidFill>
              </a:rPr>
              <a:t>“Golden Spike” – 10/16/2012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172200" y="1298575"/>
            <a:ext cx="2667000" cy="1905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3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800">
                <a:solidFill>
                  <a:srgbClr val="003399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99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rgbClr val="003399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003399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003399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003399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003399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003399"/>
                </a:solidFill>
                <a:latin typeface="+mn-lt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kern="0" dirty="0" smtClean="0"/>
              <a:t>First medical record sent: Governor </a:t>
            </a:r>
            <a:r>
              <a:rPr lang="en-US" kern="0" dirty="0" err="1" smtClean="0"/>
              <a:t>Deval</a:t>
            </a:r>
            <a:r>
              <a:rPr lang="en-US" kern="0" dirty="0" smtClean="0"/>
              <a:t> Patrick</a:t>
            </a: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0" y="0"/>
            <a:ext cx="2595563" cy="1062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29704" name="Picture 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22621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-3175" y="5429250"/>
            <a:ext cx="4803775" cy="13255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3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800">
                <a:solidFill>
                  <a:srgbClr val="003399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99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rgbClr val="003399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003399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003399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003399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003399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003399"/>
                </a:solidFill>
                <a:latin typeface="+mn-lt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kern="0" dirty="0" smtClean="0"/>
              <a:t>Mass General Hospital to Bay State Medical Center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itle 1"/>
          <p:cNvSpPr>
            <a:spLocks noGrp="1"/>
          </p:cNvSpPr>
          <p:nvPr>
            <p:ph type="title"/>
          </p:nvPr>
        </p:nvSpPr>
        <p:spPr>
          <a:xfrm>
            <a:off x="2079625" y="7938"/>
            <a:ext cx="7064375" cy="762000"/>
          </a:xfrm>
        </p:spPr>
        <p:txBody>
          <a:bodyPr/>
          <a:lstStyle/>
          <a:p>
            <a:r>
              <a:rPr lang="en-US" altLang="en-US" smtClean="0"/>
              <a:t>Search by Patient Name </a:t>
            </a:r>
          </a:p>
        </p:txBody>
      </p:sp>
      <p:sp>
        <p:nvSpPr>
          <p:cNvPr id="14950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77FA461-0C7E-40D5-A6F8-D9996D7A232A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150</a:t>
            </a:fld>
            <a:endParaRPr lang="en-US" altLang="en-US" sz="900" smtClean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9725" y="709613"/>
            <a:ext cx="8516938" cy="5910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9" name="Oval 4"/>
          <p:cNvSpPr>
            <a:spLocks noChangeArrowheads="1"/>
          </p:cNvSpPr>
          <p:nvPr/>
        </p:nvSpPr>
        <p:spPr bwMode="auto">
          <a:xfrm>
            <a:off x="1776413" y="2286000"/>
            <a:ext cx="3286125" cy="396875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Copy All Into New Document</a:t>
            </a:r>
          </a:p>
        </p:txBody>
      </p:sp>
      <p:sp>
        <p:nvSpPr>
          <p:cNvPr id="1505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AAB2002-828A-4590-85A5-DBDEE440BD5F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151</a:t>
            </a:fld>
            <a:endParaRPr lang="en-US" altLang="en-US" sz="900" smtClean="0"/>
          </a:p>
        </p:txBody>
      </p:sp>
      <p:grpSp>
        <p:nvGrpSpPr>
          <p:cNvPr id="150532" name="Group 3"/>
          <p:cNvGrpSpPr>
            <a:grpSpLocks/>
          </p:cNvGrpSpPr>
          <p:nvPr/>
        </p:nvGrpSpPr>
        <p:grpSpPr bwMode="auto">
          <a:xfrm>
            <a:off x="396875" y="774700"/>
            <a:ext cx="8364538" cy="5930900"/>
            <a:chOff x="397606" y="775062"/>
            <a:chExt cx="8363222" cy="5930538"/>
          </a:xfrm>
        </p:grpSpPr>
        <p:grpSp>
          <p:nvGrpSpPr>
            <p:cNvPr id="150533" name="Group 1"/>
            <p:cNvGrpSpPr>
              <a:grpSpLocks/>
            </p:cNvGrpSpPr>
            <p:nvPr/>
          </p:nvGrpSpPr>
          <p:grpSpPr bwMode="auto">
            <a:xfrm>
              <a:off x="397606" y="775062"/>
              <a:ext cx="8363222" cy="5930538"/>
              <a:chOff x="397606" y="775062"/>
              <a:chExt cx="8363222" cy="5542952"/>
            </a:xfrm>
          </p:grpSpPr>
          <p:pic>
            <p:nvPicPr>
              <p:cNvPr id="96258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97606" y="775062"/>
                <a:ext cx="8363222" cy="132342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2"/>
              <a:stretch/>
            </p:blipFill>
            <p:spPr bwMode="auto">
              <a:xfrm>
                <a:off x="397606" y="2098486"/>
                <a:ext cx="8363222" cy="42195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0534" name="Oval 2"/>
            <p:cNvSpPr>
              <a:spLocks noChangeArrowheads="1"/>
            </p:cNvSpPr>
            <p:nvPr/>
          </p:nvSpPr>
          <p:spPr bwMode="auto">
            <a:xfrm>
              <a:off x="1793968" y="1802675"/>
              <a:ext cx="1950718" cy="397355"/>
            </a:xfrm>
            <a:prstGeom prst="ellips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Copy All  - Success!</a:t>
            </a:r>
          </a:p>
        </p:txBody>
      </p:sp>
      <p:sp>
        <p:nvSpPr>
          <p:cNvPr id="1515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16B6861-C804-4C42-B675-D14ADAA240BC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152</a:t>
            </a:fld>
            <a:endParaRPr lang="en-US" altLang="en-US" sz="900" smtClean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950" y="914400"/>
            <a:ext cx="7658100" cy="5648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7" name="Oval 9"/>
          <p:cNvSpPr>
            <a:spLocks noChangeArrowheads="1"/>
          </p:cNvSpPr>
          <p:nvPr/>
        </p:nvSpPr>
        <p:spPr bwMode="auto">
          <a:xfrm>
            <a:off x="1557338" y="896938"/>
            <a:ext cx="1951037" cy="396875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itle 1"/>
          <p:cNvSpPr>
            <a:spLocks noGrp="1"/>
          </p:cNvSpPr>
          <p:nvPr>
            <p:ph type="title"/>
          </p:nvPr>
        </p:nvSpPr>
        <p:spPr>
          <a:xfrm>
            <a:off x="2079625" y="7938"/>
            <a:ext cx="7064375" cy="762000"/>
          </a:xfrm>
        </p:spPr>
        <p:txBody>
          <a:bodyPr/>
          <a:lstStyle/>
          <a:p>
            <a:r>
              <a:rPr lang="en-US" altLang="en-US" smtClean="0"/>
              <a:t>Search by Patient Name for MDS</a:t>
            </a:r>
          </a:p>
        </p:txBody>
      </p:sp>
      <p:sp>
        <p:nvSpPr>
          <p:cNvPr id="1525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5279966-69AA-4317-88D9-22F239AD6807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153</a:t>
            </a:fld>
            <a:endParaRPr lang="en-US" altLang="en-US" sz="900" smtClean="0"/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600" y="1087438"/>
            <a:ext cx="8967788" cy="425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81" name="Oval 5"/>
          <p:cNvSpPr>
            <a:spLocks noChangeArrowheads="1"/>
          </p:cNvSpPr>
          <p:nvPr/>
        </p:nvSpPr>
        <p:spPr bwMode="auto">
          <a:xfrm>
            <a:off x="49213" y="1133475"/>
            <a:ext cx="882650" cy="396875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itle 1"/>
          <p:cNvSpPr>
            <a:spLocks noGrp="1"/>
          </p:cNvSpPr>
          <p:nvPr>
            <p:ph type="title"/>
          </p:nvPr>
        </p:nvSpPr>
        <p:spPr>
          <a:xfrm>
            <a:off x="2079625" y="7938"/>
            <a:ext cx="7064375" cy="762000"/>
          </a:xfrm>
        </p:spPr>
        <p:txBody>
          <a:bodyPr/>
          <a:lstStyle/>
          <a:p>
            <a:r>
              <a:rPr lang="en-US" altLang="en-US" smtClean="0"/>
              <a:t>Go Back to Draft Document</a:t>
            </a:r>
          </a:p>
        </p:txBody>
      </p:sp>
      <p:sp>
        <p:nvSpPr>
          <p:cNvPr id="1536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71F5D7C-2E1E-4D1F-89A7-79A4542C754E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154</a:t>
            </a:fld>
            <a:endParaRPr lang="en-US" altLang="en-US" sz="900" smtClean="0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5913" y="1397000"/>
            <a:ext cx="8586787" cy="2852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5" name="Oval 5"/>
          <p:cNvSpPr>
            <a:spLocks noChangeArrowheads="1"/>
          </p:cNvSpPr>
          <p:nvPr/>
        </p:nvSpPr>
        <p:spPr bwMode="auto">
          <a:xfrm>
            <a:off x="1420813" y="2540000"/>
            <a:ext cx="2279650" cy="498475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50" y="693738"/>
            <a:ext cx="8362950" cy="6002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27" name="Title 1"/>
          <p:cNvSpPr>
            <a:spLocks noGrp="1"/>
          </p:cNvSpPr>
          <p:nvPr>
            <p:ph type="title"/>
          </p:nvPr>
        </p:nvSpPr>
        <p:spPr>
          <a:xfrm>
            <a:off x="2079625" y="7938"/>
            <a:ext cx="7064375" cy="762000"/>
          </a:xfrm>
        </p:spPr>
        <p:txBody>
          <a:bodyPr/>
          <a:lstStyle/>
          <a:p>
            <a:r>
              <a:rPr lang="en-US" altLang="en-US" smtClean="0"/>
              <a:t>Pick Section and “Copy From”</a:t>
            </a: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1FB2DEB-374D-4F08-A74D-F0500252331B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155</a:t>
            </a:fld>
            <a:endParaRPr lang="en-US" altLang="en-US" sz="900" smtClean="0"/>
          </a:p>
        </p:txBody>
      </p:sp>
      <p:sp>
        <p:nvSpPr>
          <p:cNvPr id="154629" name="Oval 5"/>
          <p:cNvSpPr>
            <a:spLocks noChangeArrowheads="1"/>
          </p:cNvSpPr>
          <p:nvPr/>
        </p:nvSpPr>
        <p:spPr bwMode="auto">
          <a:xfrm>
            <a:off x="2176463" y="2395538"/>
            <a:ext cx="4622800" cy="1770062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913" y="693738"/>
            <a:ext cx="8362950" cy="600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1" name="Title 1"/>
          <p:cNvSpPr>
            <a:spLocks noGrp="1"/>
          </p:cNvSpPr>
          <p:nvPr>
            <p:ph type="title"/>
          </p:nvPr>
        </p:nvSpPr>
        <p:spPr>
          <a:xfrm>
            <a:off x="2079625" y="7938"/>
            <a:ext cx="7064375" cy="762000"/>
          </a:xfrm>
        </p:spPr>
        <p:txBody>
          <a:bodyPr/>
          <a:lstStyle/>
          <a:p>
            <a:r>
              <a:rPr lang="en-US" altLang="en-US" smtClean="0"/>
              <a:t>“Copy From” – Success!</a:t>
            </a:r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78D2277-930D-4BFA-B924-BCCDF9128BC4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156</a:t>
            </a:fld>
            <a:endParaRPr lang="en-US" altLang="en-US" sz="900" smtClean="0"/>
          </a:p>
        </p:txBody>
      </p:sp>
      <p:sp>
        <p:nvSpPr>
          <p:cNvPr id="155653" name="Oval 5"/>
          <p:cNvSpPr>
            <a:spLocks noChangeArrowheads="1"/>
          </p:cNvSpPr>
          <p:nvPr/>
        </p:nvSpPr>
        <p:spPr bwMode="auto">
          <a:xfrm>
            <a:off x="2287588" y="3073400"/>
            <a:ext cx="5840412" cy="1770063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E8D4D06-B918-4122-A9D3-1F8E943568F0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157</a:t>
            </a:fld>
            <a:endParaRPr lang="en-US" altLang="en-US" sz="900" smtClean="0"/>
          </a:p>
        </p:txBody>
      </p:sp>
      <p:sp>
        <p:nvSpPr>
          <p:cNvPr id="156675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Review and Update Each Section</a:t>
            </a:r>
          </a:p>
        </p:txBody>
      </p:sp>
      <p:pic>
        <p:nvPicPr>
          <p:cNvPr id="15667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913" y="693738"/>
            <a:ext cx="8362950" cy="600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1F963DA-9783-4BFF-9078-9EF4DD61497F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158</a:t>
            </a:fld>
            <a:endParaRPr lang="en-US" altLang="en-US" sz="900" smtClean="0"/>
          </a:p>
        </p:txBody>
      </p:sp>
      <p:sp>
        <p:nvSpPr>
          <p:cNvPr id="157699" name="Title 1"/>
          <p:cNvSpPr>
            <a:spLocks noGrp="1"/>
          </p:cNvSpPr>
          <p:nvPr>
            <p:ph type="title"/>
          </p:nvPr>
        </p:nvSpPr>
        <p:spPr>
          <a:xfrm>
            <a:off x="1989138" y="12700"/>
            <a:ext cx="7197725" cy="762000"/>
          </a:xfrm>
        </p:spPr>
        <p:txBody>
          <a:bodyPr/>
          <a:lstStyle/>
          <a:p>
            <a:r>
              <a:rPr lang="en-US" altLang="en-US" smtClean="0"/>
              <a:t>Save as Draft or Finalize Document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5475" y="931863"/>
            <a:ext cx="7629525" cy="5719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dirty="0" smtClean="0"/>
              <a:t>Exit SEE – Click “X”</a:t>
            </a: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6ABAEB1-6A63-4757-8719-76CEE30D8226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159</a:t>
            </a:fld>
            <a:endParaRPr lang="en-US" altLang="en-US" sz="90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88" y="1157611"/>
            <a:ext cx="8722582" cy="5465827"/>
          </a:xfrm>
          <a:prstGeom prst="rect">
            <a:avLst/>
          </a:prstGeom>
        </p:spPr>
      </p:pic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8507895" y="1108613"/>
            <a:ext cx="524786" cy="235157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60325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984625" y="6467475"/>
            <a:ext cx="685800" cy="287338"/>
          </a:xfrm>
        </p:spPr>
        <p:txBody>
          <a:bodyPr/>
          <a:lstStyle/>
          <a:p>
            <a:pPr>
              <a:defRPr/>
            </a:pPr>
            <a:fld id="{949C2E20-F250-44B9-B926-B8B94A013B3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2514600" y="990600"/>
            <a:ext cx="4343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US" sz="20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2000" b="1" u="sng" dirty="0" smtClean="0">
                <a:solidFill>
                  <a:srgbClr val="000000"/>
                </a:solidFill>
                <a:latin typeface="Calibri" pitchFamily="34" charset="0"/>
              </a:rPr>
              <a:t>13 Month HIway Transaction Activity</a:t>
            </a:r>
            <a:endParaRPr lang="en-US" sz="2000" b="1" u="sng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2573547" y="104775"/>
            <a:ext cx="5776823" cy="565150"/>
          </a:xfrm>
        </p:spPr>
        <p:txBody>
          <a:bodyPr/>
          <a:lstStyle/>
          <a:p>
            <a:r>
              <a:rPr lang="en-US" dirty="0" smtClean="0"/>
              <a:t>HIway</a:t>
            </a:r>
            <a:r>
              <a:rPr lang="en-US" dirty="0"/>
              <a:t> </a:t>
            </a:r>
            <a:r>
              <a:rPr lang="en-US" dirty="0" smtClean="0"/>
              <a:t>Transaction Activity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6213559"/>
            <a:ext cx="49584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smtClean="0"/>
              <a:t>* </a:t>
            </a:r>
            <a:r>
              <a:rPr lang="en-US" i="1" dirty="0" smtClean="0"/>
              <a:t>Note: Includes all transactions over Mass HIway, both production and  provider test</a:t>
            </a:r>
            <a:endParaRPr lang="en-US" sz="1050" i="1" dirty="0"/>
          </a:p>
        </p:txBody>
      </p:sp>
      <p:sp>
        <p:nvSpPr>
          <p:cNvPr id="15" name="Rectangle 3"/>
          <p:cNvSpPr txBox="1">
            <a:spLocks/>
          </p:cNvSpPr>
          <p:nvPr/>
        </p:nvSpPr>
        <p:spPr bwMode="auto">
          <a:xfrm>
            <a:off x="457200" y="1295400"/>
            <a:ext cx="8534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indent="0" eaLnBrk="0" hangingPunct="0">
              <a:spcBef>
                <a:spcPct val="2000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Calibri" pitchFamily="34" charset="0"/>
              </a:rPr>
              <a:t>655,378  Transactions * </a:t>
            </a:r>
            <a:r>
              <a:rPr lang="en-US" sz="2000" b="1" dirty="0">
                <a:solidFill>
                  <a:srgbClr val="000000"/>
                </a:solidFill>
                <a:latin typeface="Calibri" pitchFamily="34" charset="0"/>
              </a:rPr>
              <a:t>exchanged </a:t>
            </a:r>
            <a:r>
              <a:rPr lang="en-US" sz="2000" b="1" dirty="0" smtClean="0">
                <a:solidFill>
                  <a:srgbClr val="000000"/>
                </a:solidFill>
                <a:latin typeface="Calibri" pitchFamily="34" charset="0"/>
              </a:rPr>
              <a:t>during November </a:t>
            </a:r>
          </a:p>
          <a:p>
            <a:pPr marL="0" indent="0" eaLnBrk="0" hangingPunct="0">
              <a:spcBef>
                <a:spcPct val="2000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Calibri" pitchFamily="34" charset="0"/>
              </a:rPr>
              <a:t>5,202,011  Total Transactions * </a:t>
            </a:r>
            <a:r>
              <a:rPr lang="en-US" sz="2000" b="1" dirty="0">
                <a:solidFill>
                  <a:srgbClr val="000000"/>
                </a:solidFill>
                <a:latin typeface="Calibri" pitchFamily="34" charset="0"/>
              </a:rPr>
              <a:t>(inception to date)</a:t>
            </a:r>
          </a:p>
          <a:p>
            <a:pPr marL="0" indent="0" eaLnBrk="0" hangingPunct="0">
              <a:spcBef>
                <a:spcPct val="20000"/>
              </a:spcBef>
              <a:spcAft>
                <a:spcPts val="1200"/>
              </a:spcAft>
            </a:pPr>
            <a:endParaRPr lang="en-US" sz="24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5715000"/>
            <a:ext cx="762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hart 9"/>
          <p:cNvGraphicFramePr>
            <a:graphicFrameLocks noGrp="1"/>
          </p:cNvGraphicFramePr>
          <p:nvPr>
            <p:extLst/>
          </p:nvPr>
        </p:nvGraphicFramePr>
        <p:xfrm>
          <a:off x="238714" y="1981200"/>
          <a:ext cx="8666574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5583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Content Placeholder 2"/>
          <p:cNvSpPr>
            <a:spLocks noGrp="1"/>
          </p:cNvSpPr>
          <p:nvPr>
            <p:ph idx="1"/>
          </p:nvPr>
        </p:nvSpPr>
        <p:spPr>
          <a:xfrm>
            <a:off x="1131888" y="782638"/>
            <a:ext cx="6829425" cy="5010150"/>
          </a:xfrm>
        </p:spPr>
        <p:txBody>
          <a:bodyPr/>
          <a:lstStyle/>
          <a:p>
            <a:pPr marL="0" indent="0" algn="ctr">
              <a:buFontTx/>
              <a:buNone/>
            </a:pPr>
            <a:endParaRPr lang="en-US" altLang="en-US" sz="6000" b="1" smtClean="0"/>
          </a:p>
          <a:p>
            <a:pPr marL="0" indent="0" algn="ctr">
              <a:buFontTx/>
              <a:buNone/>
            </a:pPr>
            <a:r>
              <a:rPr lang="en-US" altLang="en-US" sz="6000" b="1" smtClean="0"/>
              <a:t>Workflow </a:t>
            </a:r>
          </a:p>
          <a:p>
            <a:pPr marL="0" indent="0" algn="ctr">
              <a:buFontTx/>
              <a:buNone/>
            </a:pPr>
            <a:r>
              <a:rPr lang="en-US" altLang="en-US" sz="6000" b="1" smtClean="0"/>
              <a:t>Walkthroughs</a:t>
            </a:r>
          </a:p>
        </p:txBody>
      </p:sp>
      <p:sp>
        <p:nvSpPr>
          <p:cNvPr id="15974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6553200"/>
            <a:ext cx="2133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9C2E9B6-8C80-4BA8-A809-13D34AF99EC4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160</a:t>
            </a:fld>
            <a:endParaRPr lang="en-US" altLang="en-US" sz="900" smtClean="0"/>
          </a:p>
        </p:txBody>
      </p:sp>
      <p:pic>
        <p:nvPicPr>
          <p:cNvPr id="159748" name="Picture 2" descr="C:\Users\Larry\AppData\Local\Microsoft\Windows\Temporary Internet Files\Content.IE5\B23QLF0S\MC900231382[1]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200" y="4772025"/>
            <a:ext cx="187007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Straight Arrow Connector 152"/>
          <p:cNvCxnSpPr/>
          <p:nvPr/>
        </p:nvCxnSpPr>
        <p:spPr bwMode="auto">
          <a:xfrm flipV="1">
            <a:off x="4954588" y="2620963"/>
            <a:ext cx="758825" cy="110331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843" name="Right Arrow 150"/>
          <p:cNvSpPr>
            <a:spLocks noChangeArrowheads="1"/>
          </p:cNvSpPr>
          <p:nvPr/>
        </p:nvSpPr>
        <p:spPr bwMode="auto">
          <a:xfrm rot="7912729">
            <a:off x="4102100" y="4940300"/>
            <a:ext cx="773113" cy="309563"/>
          </a:xfrm>
          <a:prstGeom prst="leftRightArrow">
            <a:avLst>
              <a:gd name="adj1" fmla="val 50000"/>
              <a:gd name="adj2" fmla="val 49926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160772" name="Picture 2" descr="C:\Users\Larry\AppData\Local\Microsoft\Windows\Temporary Internet Files\Content.IE5\B23QLF0S\MC900231382[1].wm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2300" y="5975350"/>
            <a:ext cx="8572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773" name="Picture 4" descr="C:\Users\Larry\AppData\Local\Microsoft\Windows\Temporary Internet Files\Content.IE5\5G3YM0CI\MC900438706[1]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325" y="3278188"/>
            <a:ext cx="6858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4" name="TextBox 30"/>
          <p:cNvSpPr txBox="1">
            <a:spLocks noChangeArrowheads="1"/>
          </p:cNvSpPr>
          <p:nvPr/>
        </p:nvSpPr>
        <p:spPr bwMode="auto">
          <a:xfrm>
            <a:off x="346075" y="4006850"/>
            <a:ext cx="8905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ea typeface="ＭＳ Ｐゴシック" pitchFamily="34" charset="-128"/>
              </a:rPr>
              <a:t>Hospital</a:t>
            </a:r>
          </a:p>
        </p:txBody>
      </p:sp>
      <p:pic>
        <p:nvPicPr>
          <p:cNvPr id="1607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9150" y="1524000"/>
            <a:ext cx="538163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0776" name="TextBox 28"/>
          <p:cNvSpPr txBox="1">
            <a:spLocks noChangeArrowheads="1"/>
          </p:cNvSpPr>
          <p:nvPr/>
        </p:nvSpPr>
        <p:spPr bwMode="auto">
          <a:xfrm>
            <a:off x="5899150" y="2351088"/>
            <a:ext cx="5540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ea typeface="ＭＳ Ｐゴシック" pitchFamily="34" charset="-128"/>
              </a:rPr>
              <a:t>PCP</a:t>
            </a:r>
          </a:p>
        </p:txBody>
      </p:sp>
      <p:cxnSp>
        <p:nvCxnSpPr>
          <p:cNvPr id="14336" name="Straight Arrow Connector 14335"/>
          <p:cNvCxnSpPr/>
          <p:nvPr/>
        </p:nvCxnSpPr>
        <p:spPr bwMode="auto">
          <a:xfrm>
            <a:off x="1741488" y="3756025"/>
            <a:ext cx="2449512" cy="46672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60778" name="Picture 10" descr="C:\Users\Larry\AppData\Local\Microsoft\Windows\Temporary Internet Files\Content.IE5\FC9N5NXI\MC900433839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225" y="5154613"/>
            <a:ext cx="974725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" name="Rounded Rectangle 136"/>
          <p:cNvSpPr>
            <a:spLocks noChangeArrowheads="1"/>
          </p:cNvSpPr>
          <p:nvPr/>
        </p:nvSpPr>
        <p:spPr bwMode="auto">
          <a:xfrm>
            <a:off x="4191000" y="3723086"/>
            <a:ext cx="1369555" cy="998616"/>
          </a:xfrm>
          <a:prstGeom prst="roundRect">
            <a:avLst/>
          </a:prstGeom>
          <a:solidFill>
            <a:srgbClr val="99FF99"/>
          </a:solidFill>
          <a:ln w="9525" algn="ctr">
            <a:noFill/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45720"/>
          <a:lstStyle/>
          <a:p>
            <a:pPr>
              <a:defRPr/>
            </a:pPr>
            <a:endParaRPr lang="en-US" sz="3200" b="1"/>
          </a:p>
        </p:txBody>
      </p:sp>
      <p:cxnSp>
        <p:nvCxnSpPr>
          <p:cNvPr id="128" name="Straight Arrow Connector 127"/>
          <p:cNvCxnSpPr/>
          <p:nvPr/>
        </p:nvCxnSpPr>
        <p:spPr bwMode="auto">
          <a:xfrm flipH="1">
            <a:off x="5446713" y="3849688"/>
            <a:ext cx="369887" cy="5969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2" name="TextBox 104"/>
          <p:cNvSpPr txBox="1">
            <a:spLocks noChangeArrowheads="1"/>
          </p:cNvSpPr>
          <p:nvPr/>
        </p:nvSpPr>
        <p:spPr bwMode="auto">
          <a:xfrm>
            <a:off x="4589463" y="3724275"/>
            <a:ext cx="10509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/>
              <a:t>SEE</a:t>
            </a:r>
          </a:p>
          <a:p>
            <a:pPr eaLnBrk="1" hangingPunct="1">
              <a:defRPr/>
            </a:pPr>
            <a:endParaRPr lang="en-US" sz="800" b="1" dirty="0" smtClean="0"/>
          </a:p>
          <a:p>
            <a:pPr eaLnBrk="1" hangingPunct="1">
              <a:defRPr/>
            </a:pPr>
            <a:r>
              <a:rPr lang="en-US" sz="1000" b="1" dirty="0" smtClean="0"/>
              <a:t>         </a:t>
            </a:r>
            <a:r>
              <a:rPr lang="en-US" sz="1200" b="1" dirty="0" smtClean="0"/>
              <a:t>CCD+</a:t>
            </a:r>
          </a:p>
          <a:p>
            <a:pPr marL="227013" indent="-227013" eaLnBrk="1" hangingPunct="1">
              <a:lnSpc>
                <a:spcPct val="200000"/>
              </a:lnSpc>
              <a:tabLst>
                <a:tab pos="282575" algn="l"/>
              </a:tabLst>
              <a:defRPr/>
            </a:pPr>
            <a:r>
              <a:rPr lang="en-US" sz="1200" b="1" dirty="0" smtClean="0"/>
              <a:t>      MDS</a:t>
            </a:r>
          </a:p>
        </p:txBody>
      </p:sp>
      <p:sp>
        <p:nvSpPr>
          <p:cNvPr id="123" name="Rounded Rectangle 136"/>
          <p:cNvSpPr>
            <a:spLocks noChangeArrowheads="1"/>
          </p:cNvSpPr>
          <p:nvPr/>
        </p:nvSpPr>
        <p:spPr bwMode="auto">
          <a:xfrm>
            <a:off x="5776850" y="4050482"/>
            <a:ext cx="1925488" cy="583379"/>
          </a:xfrm>
          <a:prstGeom prst="roundRect">
            <a:avLst/>
          </a:prstGeom>
          <a:solidFill>
            <a:srgbClr val="0099FF"/>
          </a:solidFill>
          <a:ln w="9525" algn="ctr">
            <a:noFill/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45720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Billing Program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>
                <a:solidFill>
                  <a:schemeClr val="bg1"/>
                </a:solidFill>
              </a:rPr>
              <a:t>     </a:t>
            </a:r>
            <a:r>
              <a:rPr lang="en-US" sz="1400" b="1" dirty="0">
                <a:solidFill>
                  <a:schemeClr val="bg1"/>
                </a:solidFill>
              </a:rPr>
              <a:t>MDS</a:t>
            </a: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5782566" y="3654611"/>
            <a:ext cx="1886520" cy="38946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en-US" sz="2800" dirty="0">
                <a:solidFill>
                  <a:prstClr val="black"/>
                </a:solidFill>
              </a:rPr>
              <a:t> </a:t>
            </a:r>
          </a:p>
          <a:p>
            <a:pPr algn="ctr" eaLnBrk="0" hangingPunct="0">
              <a:defRPr/>
            </a:pPr>
            <a:endParaRPr lang="en-US" sz="2800" dirty="0">
              <a:solidFill>
                <a:prstClr val="black"/>
              </a:solidFill>
            </a:endParaRPr>
          </a:p>
          <a:p>
            <a:pPr algn="ctr" eaLnBrk="0" hangingPunct="0">
              <a:defRPr/>
            </a:pPr>
            <a:endParaRPr lang="en-US" sz="2800" dirty="0">
              <a:solidFill>
                <a:prstClr val="black"/>
              </a:solidFill>
            </a:endParaRPr>
          </a:p>
          <a:p>
            <a:pPr algn="ctr" eaLnBrk="0" hangingPunct="0">
              <a:defRPr/>
            </a:pPr>
            <a:endParaRPr lang="en-US" sz="2800" dirty="0">
              <a:solidFill>
                <a:prstClr val="black"/>
              </a:solidFill>
            </a:endParaRPr>
          </a:p>
          <a:p>
            <a:pPr algn="ctr" eaLnBrk="0" hangingPunct="0">
              <a:defRPr/>
            </a:pPr>
            <a:endParaRPr lang="en-US" sz="2800" dirty="0">
              <a:solidFill>
                <a:prstClr val="black"/>
              </a:solidFill>
            </a:endParaRPr>
          </a:p>
          <a:p>
            <a:pPr algn="ctr" eaLnBrk="0" hangingPunct="0">
              <a:defRPr/>
            </a:pP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160790" name="TextBox 104"/>
          <p:cNvSpPr txBox="1">
            <a:spLocks noChangeArrowheads="1"/>
          </p:cNvSpPr>
          <p:nvPr/>
        </p:nvSpPr>
        <p:spPr bwMode="auto">
          <a:xfrm>
            <a:off x="5832475" y="3668713"/>
            <a:ext cx="18018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KeyHIE Transform</a:t>
            </a:r>
          </a:p>
        </p:txBody>
      </p:sp>
      <p:pic>
        <p:nvPicPr>
          <p:cNvPr id="25645" name="Picture 2" descr="C:\Users\Larry\AppData\Local\Microsoft\Windows\Temporary Internet Files\Content.IE5\B23QLF0S\MC900432599[1]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1213" y="4359275"/>
            <a:ext cx="223837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46" name="Group 129"/>
          <p:cNvGrpSpPr>
            <a:grpSpLocks/>
          </p:cNvGrpSpPr>
          <p:nvPr/>
        </p:nvGrpSpPr>
        <p:grpSpPr bwMode="auto">
          <a:xfrm>
            <a:off x="619125" y="3411538"/>
            <a:ext cx="1831975" cy="620712"/>
            <a:chOff x="987364" y="2727246"/>
            <a:chExt cx="1832032" cy="622152"/>
          </a:xfrm>
        </p:grpSpPr>
        <p:grpSp>
          <p:nvGrpSpPr>
            <p:cNvPr id="160841" name="Group 3"/>
            <p:cNvGrpSpPr>
              <a:grpSpLocks/>
            </p:cNvGrpSpPr>
            <p:nvPr/>
          </p:nvGrpSpPr>
          <p:grpSpPr bwMode="auto">
            <a:xfrm>
              <a:off x="1549473" y="2727246"/>
              <a:ext cx="559989" cy="382386"/>
              <a:chOff x="7362037" y="1188721"/>
              <a:chExt cx="559989" cy="382386"/>
            </a:xfrm>
          </p:grpSpPr>
          <p:sp>
            <p:nvSpPr>
              <p:cNvPr id="136" name="Cube 135"/>
              <p:cNvSpPr/>
              <p:nvPr/>
            </p:nvSpPr>
            <p:spPr bwMode="auto">
              <a:xfrm rot="10800000">
                <a:off x="7362037" y="1188721"/>
                <a:ext cx="559989" cy="382386"/>
              </a:xfrm>
              <a:prstGeom prst="cube">
                <a:avLst>
                  <a:gd name="adj" fmla="val 4012"/>
                </a:avLst>
              </a:prstGeom>
              <a:solidFill>
                <a:srgbClr val="66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TopUp"/>
                <a:lightRig rig="threePt" dir="t"/>
              </a:scene3d>
            </p:spPr>
            <p:txBody>
              <a:bodyPr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7390177" y="1201797"/>
                <a:ext cx="482493" cy="322899"/>
              </a:xfrm>
              <a:prstGeom prst="rect">
                <a:avLst/>
              </a:prstGeom>
              <a:solidFill>
                <a:srgbClr val="00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TopUp"/>
                <a:lightRig rig="threePt" dir="t"/>
              </a:scene3d>
            </p:spPr>
            <p:txBody>
              <a:bodyPr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7410548" y="1216946"/>
                <a:ext cx="427464" cy="278313"/>
              </a:xfrm>
              <a:prstGeom prst="rect">
                <a:avLst/>
              </a:prstGeom>
              <a:solidFill>
                <a:srgbClr val="00CC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TopUp"/>
                <a:lightRig rig="threePt" dir="t"/>
              </a:scene3d>
            </p:spPr>
            <p:txBody>
              <a:bodyPr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7422206" y="1221708"/>
                <a:ext cx="375576" cy="242276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TopUp"/>
                <a:lightRig rig="threePt" dir="t"/>
              </a:scene3d>
            </p:spPr>
            <p:txBody>
              <a:bodyPr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 bwMode="auto">
              <a:xfrm>
                <a:off x="7433037" y="1228768"/>
                <a:ext cx="345697" cy="209107"/>
              </a:xfrm>
              <a:prstGeom prst="rect">
                <a:avLst/>
              </a:prstGeom>
              <a:solidFill>
                <a:srgbClr val="FF99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TopUp"/>
                <a:lightRig rig="threePt" dir="t"/>
              </a:scene3d>
            </p:spPr>
            <p:txBody>
              <a:bodyPr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160842" name="TextBox 28"/>
            <p:cNvSpPr txBox="1">
              <a:spLocks noChangeArrowheads="1"/>
            </p:cNvSpPr>
            <p:nvPr/>
          </p:nvSpPr>
          <p:spPr bwMode="auto">
            <a:xfrm>
              <a:off x="987364" y="3072260"/>
              <a:ext cx="1832032" cy="277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ea typeface="ＭＳ Ｐゴシック" pitchFamily="34" charset="-128"/>
                </a:rPr>
                <a:t>CCD+</a:t>
              </a:r>
            </a:p>
          </p:txBody>
        </p:sp>
      </p:grpSp>
      <p:grpSp>
        <p:nvGrpSpPr>
          <p:cNvPr id="25647" name="Group 142"/>
          <p:cNvGrpSpPr>
            <a:grpSpLocks/>
          </p:cNvGrpSpPr>
          <p:nvPr/>
        </p:nvGrpSpPr>
        <p:grpSpPr bwMode="auto">
          <a:xfrm>
            <a:off x="4273550" y="4064000"/>
            <a:ext cx="558800" cy="381000"/>
            <a:chOff x="7362037" y="1188721"/>
            <a:chExt cx="559989" cy="382386"/>
          </a:xfrm>
        </p:grpSpPr>
        <p:sp>
          <p:nvSpPr>
            <p:cNvPr id="144" name="Cube 143"/>
            <p:cNvSpPr/>
            <p:nvPr/>
          </p:nvSpPr>
          <p:spPr bwMode="auto">
            <a:xfrm rot="10800000">
              <a:off x="7362037" y="1188721"/>
              <a:ext cx="559989" cy="382386"/>
            </a:xfrm>
            <a:prstGeom prst="cube">
              <a:avLst>
                <a:gd name="adj" fmla="val 4012"/>
              </a:avLst>
            </a:prstGeom>
            <a:solidFill>
              <a:srgbClr val="66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TopUp"/>
              <a:lightRig rig="threePt" dir="t"/>
            </a:scene3d>
          </p:spPr>
          <p:txBody>
            <a:bodyPr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7390177" y="1201797"/>
              <a:ext cx="482493" cy="322899"/>
            </a:xfrm>
            <a:prstGeom prst="rect">
              <a:avLst/>
            </a:prstGeom>
            <a:solidFill>
              <a:srgbClr val="00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TopUp"/>
              <a:lightRig rig="threePt" dir="t"/>
            </a:scene3d>
          </p:spPr>
          <p:txBody>
            <a:bodyPr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7410548" y="1216946"/>
              <a:ext cx="427464" cy="278313"/>
            </a:xfrm>
            <a:prstGeom prst="rect">
              <a:avLst/>
            </a:prstGeom>
            <a:solidFill>
              <a:srgbClr val="00CC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TopUp"/>
              <a:lightRig rig="threePt" dir="t"/>
            </a:scene3d>
          </p:spPr>
          <p:txBody>
            <a:bodyPr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7422206" y="1221708"/>
              <a:ext cx="375576" cy="242276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TopUp"/>
              <a:lightRig rig="threePt" dir="t"/>
            </a:scene3d>
          </p:spPr>
          <p:txBody>
            <a:bodyPr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7433037" y="1228768"/>
              <a:ext cx="345697" cy="209107"/>
            </a:xfrm>
            <a:prstGeom prst="rect">
              <a:avLst/>
            </a:prstGeom>
            <a:solidFill>
              <a:srgbClr val="FF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TopUp"/>
              <a:lightRig rig="threePt" dir="t"/>
            </a:scene3d>
          </p:spPr>
          <p:txBody>
            <a:bodyPr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37" name="Rectangle 136"/>
          <p:cNvSpPr/>
          <p:nvPr/>
        </p:nvSpPr>
        <p:spPr bwMode="auto">
          <a:xfrm>
            <a:off x="4386374" y="4481788"/>
            <a:ext cx="301318" cy="164498"/>
          </a:xfrm>
          <a:prstGeom prst="rect">
            <a:avLst/>
          </a:prstGeom>
          <a:solidFill>
            <a:srgbClr val="FF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TopUp"/>
            <a:lightRig rig="threePt" dir="t"/>
          </a:scene3d>
        </p:spPr>
        <p:txBody>
          <a:bodyPr/>
          <a:lstStyle/>
          <a:p>
            <a:pPr algn="ctr">
              <a:defRPr/>
            </a:pPr>
            <a:endParaRPr lang="en-US"/>
          </a:p>
        </p:txBody>
      </p:sp>
      <p:grpSp>
        <p:nvGrpSpPr>
          <p:cNvPr id="25651" name="Group 157"/>
          <p:cNvGrpSpPr>
            <a:grpSpLocks/>
          </p:cNvGrpSpPr>
          <p:nvPr/>
        </p:nvGrpSpPr>
        <p:grpSpPr bwMode="auto">
          <a:xfrm>
            <a:off x="4640263" y="1998663"/>
            <a:ext cx="1831975" cy="622300"/>
            <a:chOff x="987364" y="2727246"/>
            <a:chExt cx="1832032" cy="622152"/>
          </a:xfrm>
        </p:grpSpPr>
        <p:grpSp>
          <p:nvGrpSpPr>
            <p:cNvPr id="160829" name="Group 3"/>
            <p:cNvGrpSpPr>
              <a:grpSpLocks/>
            </p:cNvGrpSpPr>
            <p:nvPr/>
          </p:nvGrpSpPr>
          <p:grpSpPr bwMode="auto">
            <a:xfrm>
              <a:off x="1549473" y="2727246"/>
              <a:ext cx="559989" cy="382386"/>
              <a:chOff x="7362037" y="1188721"/>
              <a:chExt cx="559989" cy="382386"/>
            </a:xfrm>
          </p:grpSpPr>
          <p:sp>
            <p:nvSpPr>
              <p:cNvPr id="161" name="Cube 160"/>
              <p:cNvSpPr/>
              <p:nvPr/>
            </p:nvSpPr>
            <p:spPr bwMode="auto">
              <a:xfrm rot="10800000">
                <a:off x="7362037" y="1188721"/>
                <a:ext cx="559989" cy="382386"/>
              </a:xfrm>
              <a:prstGeom prst="cube">
                <a:avLst>
                  <a:gd name="adj" fmla="val 4012"/>
                </a:avLst>
              </a:prstGeom>
              <a:solidFill>
                <a:srgbClr val="66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TopUp"/>
                <a:lightRig rig="threePt" dir="t"/>
              </a:scene3d>
            </p:spPr>
            <p:txBody>
              <a:bodyPr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 bwMode="auto">
              <a:xfrm>
                <a:off x="7390177" y="1201797"/>
                <a:ext cx="482493" cy="322899"/>
              </a:xfrm>
              <a:prstGeom prst="rect">
                <a:avLst/>
              </a:prstGeom>
              <a:solidFill>
                <a:srgbClr val="00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TopUp"/>
                <a:lightRig rig="threePt" dir="t"/>
              </a:scene3d>
            </p:spPr>
            <p:txBody>
              <a:bodyPr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 bwMode="auto">
              <a:xfrm>
                <a:off x="7410548" y="1216946"/>
                <a:ext cx="427464" cy="278313"/>
              </a:xfrm>
              <a:prstGeom prst="rect">
                <a:avLst/>
              </a:prstGeom>
              <a:solidFill>
                <a:srgbClr val="00CC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TopUp"/>
                <a:lightRig rig="threePt" dir="t"/>
              </a:scene3d>
            </p:spPr>
            <p:txBody>
              <a:bodyPr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 bwMode="auto">
              <a:xfrm>
                <a:off x="7422206" y="1221708"/>
                <a:ext cx="375576" cy="242276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TopUp"/>
                <a:lightRig rig="threePt" dir="t"/>
              </a:scene3d>
            </p:spPr>
            <p:txBody>
              <a:bodyPr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 bwMode="auto">
              <a:xfrm>
                <a:off x="7433037" y="1228768"/>
                <a:ext cx="345697" cy="209107"/>
              </a:xfrm>
              <a:prstGeom prst="rect">
                <a:avLst/>
              </a:prstGeom>
              <a:solidFill>
                <a:srgbClr val="FF99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TopUp"/>
                <a:lightRig rig="threePt" dir="t"/>
              </a:scene3d>
            </p:spPr>
            <p:txBody>
              <a:bodyPr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160830" name="TextBox 28"/>
            <p:cNvSpPr txBox="1">
              <a:spLocks noChangeArrowheads="1"/>
            </p:cNvSpPr>
            <p:nvPr/>
          </p:nvSpPr>
          <p:spPr bwMode="auto">
            <a:xfrm>
              <a:off x="987364" y="3072260"/>
              <a:ext cx="1832032" cy="277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ea typeface="ＭＳ Ｐゴシック" pitchFamily="34" charset="-128"/>
                </a:rPr>
                <a:t>CCD+</a:t>
              </a:r>
            </a:p>
          </p:txBody>
        </p:sp>
      </p:grpSp>
      <p:sp>
        <p:nvSpPr>
          <p:cNvPr id="27701" name="TextBox 15"/>
          <p:cNvSpPr txBox="1">
            <a:spLocks noChangeArrowheads="1"/>
          </p:cNvSpPr>
          <p:nvPr/>
        </p:nvSpPr>
        <p:spPr bwMode="auto">
          <a:xfrm>
            <a:off x="201613" y="979488"/>
            <a:ext cx="41433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ea typeface="ＭＳ Ｐゴシック" pitchFamily="34" charset="-128"/>
              </a:rPr>
              <a:t>CCD+ = Transfer Summary</a:t>
            </a:r>
          </a:p>
        </p:txBody>
      </p:sp>
      <p:sp>
        <p:nvSpPr>
          <p:cNvPr id="160797" name="TextBox 15"/>
          <p:cNvSpPr txBox="1">
            <a:spLocks noChangeArrowheads="1"/>
          </p:cNvSpPr>
          <p:nvPr/>
        </p:nvSpPr>
        <p:spPr bwMode="auto">
          <a:xfrm>
            <a:off x="3124200" y="5867400"/>
            <a:ext cx="2490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ea typeface="ＭＳ Ｐゴシック" pitchFamily="34" charset="-128"/>
              </a:rPr>
              <a:t>Nursing Facility</a:t>
            </a:r>
          </a:p>
        </p:txBody>
      </p:sp>
      <p:pic>
        <p:nvPicPr>
          <p:cNvPr id="160798" name="Picture 3" descr="C:\Users\Larry\AppData\Local\Microsoft\Windows\Temporary Internet Files\Content.IE5\QOK0B3C7\MC900434843[1]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5213" y="5181600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799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4188" y="4981575"/>
            <a:ext cx="538162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0" name="Picture 4" descr="C:\Users\Larry\AppData\Local\Microsoft\Windows\Temporary Internet Files\Content.IE5\KJ0N0AHK\MC900303507[1].wmf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1100" y="5057775"/>
            <a:ext cx="466725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801" name="Picture 4" descr="C:\Users\Larry\AppData\Local\Microsoft\Windows\Temporary Internet Files\Content.IE5\KJ0N0AHK\MC900303507[1].wmf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58298"/>
          <a:stretch>
            <a:fillRect/>
          </a:stretch>
        </p:blipFill>
        <p:spPr bwMode="auto">
          <a:xfrm>
            <a:off x="2452688" y="5064125"/>
            <a:ext cx="195262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4" name="Straight Arrow Connector 83"/>
          <p:cNvCxnSpPr>
            <a:endCxn id="29700" idx="0"/>
          </p:cNvCxnSpPr>
          <p:nvPr/>
        </p:nvCxnSpPr>
        <p:spPr bwMode="auto">
          <a:xfrm flipH="1">
            <a:off x="2684463" y="4398963"/>
            <a:ext cx="1430337" cy="65881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7" name="Straight Arrow Connector 86"/>
          <p:cNvCxnSpPr/>
          <p:nvPr/>
        </p:nvCxnSpPr>
        <p:spPr bwMode="auto">
          <a:xfrm flipV="1">
            <a:off x="4865688" y="4646613"/>
            <a:ext cx="1033462" cy="66516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1" name="Title 1"/>
          <p:cNvSpPr txBox="1">
            <a:spLocks/>
          </p:cNvSpPr>
          <p:nvPr/>
        </p:nvSpPr>
        <p:spPr bwMode="auto">
          <a:xfrm>
            <a:off x="2085975" y="52388"/>
            <a:ext cx="71294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>
              <a:defRPr/>
            </a:pPr>
            <a:r>
              <a:rPr lang="en-US" sz="3300" kern="0" dirty="0" smtClean="0"/>
              <a:t>LTPAC Communication using SEE</a:t>
            </a:r>
          </a:p>
        </p:txBody>
      </p:sp>
      <p:grpSp>
        <p:nvGrpSpPr>
          <p:cNvPr id="160805" name="Group 17"/>
          <p:cNvGrpSpPr>
            <a:grpSpLocks/>
          </p:cNvGrpSpPr>
          <p:nvPr/>
        </p:nvGrpSpPr>
        <p:grpSpPr bwMode="auto">
          <a:xfrm>
            <a:off x="7848600" y="1543050"/>
            <a:ext cx="533400" cy="1292225"/>
            <a:chOff x="4953000" y="5245267"/>
            <a:chExt cx="533400" cy="1292465"/>
          </a:xfrm>
        </p:grpSpPr>
        <p:graphicFrame>
          <p:nvGraphicFramePr>
            <p:cNvPr id="160826" name="Object 9"/>
            <p:cNvGraphicFramePr>
              <a:graphicFrameLocks noChangeAspect="1"/>
            </p:cNvGraphicFramePr>
            <p:nvPr/>
          </p:nvGraphicFramePr>
          <p:xfrm>
            <a:off x="4953000" y="5245267"/>
            <a:ext cx="533400" cy="12924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899" name="Visio" r:id="rId12" imgW="485792" imgH="1189477" progId="Visio.Drawing.11">
                    <p:embed/>
                  </p:oleObj>
                </mc:Choice>
                <mc:Fallback>
                  <p:oleObj name="Visio" r:id="rId12" imgW="485792" imgH="1189477" progId="Visio.Drawing.11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53000" y="5245267"/>
                          <a:ext cx="533400" cy="12924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" name="Trapezoid 58"/>
            <p:cNvSpPr/>
            <p:nvPr/>
          </p:nvSpPr>
          <p:spPr>
            <a:xfrm rot="957856" flipV="1">
              <a:off x="5108575" y="5307191"/>
              <a:ext cx="239713" cy="122260"/>
            </a:xfrm>
            <a:prstGeom prst="trapezoid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0" name="Straight Connector 59"/>
            <p:cNvCxnSpPr/>
            <p:nvPr/>
          </p:nvCxnSpPr>
          <p:spPr>
            <a:xfrm rot="375441">
              <a:off x="5129213" y="5324657"/>
              <a:ext cx="206375" cy="365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806" name="TextBox 26"/>
          <p:cNvSpPr txBox="1">
            <a:spLocks noChangeArrowheads="1"/>
          </p:cNvSpPr>
          <p:nvPr/>
        </p:nvSpPr>
        <p:spPr bwMode="auto">
          <a:xfrm>
            <a:off x="7804150" y="2466975"/>
            <a:ext cx="1279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Home Health</a:t>
            </a:r>
          </a:p>
        </p:txBody>
      </p:sp>
      <p:pic>
        <p:nvPicPr>
          <p:cNvPr id="160807" name="Picture 3" descr="C:\Users\Larry\AppData\Local\Microsoft\Windows\Temporary Internet Files\Content.IE5\QOK0B3C7\MC900434843[1]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08825" y="1854200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" name="Straight Arrow Connector 62"/>
          <p:cNvCxnSpPr/>
          <p:nvPr/>
        </p:nvCxnSpPr>
        <p:spPr bwMode="auto">
          <a:xfrm flipV="1">
            <a:off x="4954588" y="2620963"/>
            <a:ext cx="2679700" cy="106521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65" name="Group 157"/>
          <p:cNvGrpSpPr>
            <a:grpSpLocks/>
          </p:cNvGrpSpPr>
          <p:nvPr/>
        </p:nvGrpSpPr>
        <p:grpSpPr bwMode="auto">
          <a:xfrm>
            <a:off x="7075488" y="2760663"/>
            <a:ext cx="1831975" cy="622300"/>
            <a:chOff x="987364" y="2727246"/>
            <a:chExt cx="1832032" cy="622152"/>
          </a:xfrm>
        </p:grpSpPr>
        <p:grpSp>
          <p:nvGrpSpPr>
            <p:cNvPr id="160819" name="Group 3"/>
            <p:cNvGrpSpPr>
              <a:grpSpLocks/>
            </p:cNvGrpSpPr>
            <p:nvPr/>
          </p:nvGrpSpPr>
          <p:grpSpPr bwMode="auto">
            <a:xfrm>
              <a:off x="1549473" y="2727246"/>
              <a:ext cx="559989" cy="382386"/>
              <a:chOff x="7362037" y="1188721"/>
              <a:chExt cx="559989" cy="382386"/>
            </a:xfrm>
          </p:grpSpPr>
          <p:sp>
            <p:nvSpPr>
              <p:cNvPr id="68" name="Cube 67"/>
              <p:cNvSpPr/>
              <p:nvPr/>
            </p:nvSpPr>
            <p:spPr bwMode="auto">
              <a:xfrm rot="10800000">
                <a:off x="7362037" y="1188721"/>
                <a:ext cx="559989" cy="382386"/>
              </a:xfrm>
              <a:prstGeom prst="cube">
                <a:avLst>
                  <a:gd name="adj" fmla="val 4012"/>
                </a:avLst>
              </a:prstGeom>
              <a:solidFill>
                <a:srgbClr val="66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TopUp"/>
                <a:lightRig rig="threePt" dir="t"/>
              </a:scene3d>
            </p:spPr>
            <p:txBody>
              <a:bodyPr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 bwMode="auto">
              <a:xfrm>
                <a:off x="7390177" y="1201797"/>
                <a:ext cx="482493" cy="322899"/>
              </a:xfrm>
              <a:prstGeom prst="rect">
                <a:avLst/>
              </a:prstGeom>
              <a:solidFill>
                <a:srgbClr val="00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TopUp"/>
                <a:lightRig rig="threePt" dir="t"/>
              </a:scene3d>
            </p:spPr>
            <p:txBody>
              <a:bodyPr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 bwMode="auto">
              <a:xfrm>
                <a:off x="7410548" y="1216946"/>
                <a:ext cx="427464" cy="278313"/>
              </a:xfrm>
              <a:prstGeom prst="rect">
                <a:avLst/>
              </a:prstGeom>
              <a:solidFill>
                <a:srgbClr val="00CC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TopUp"/>
                <a:lightRig rig="threePt" dir="t"/>
              </a:scene3d>
            </p:spPr>
            <p:txBody>
              <a:bodyPr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 bwMode="auto">
              <a:xfrm>
                <a:off x="7422206" y="1221708"/>
                <a:ext cx="375576" cy="242276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TopUp"/>
                <a:lightRig rig="threePt" dir="t"/>
              </a:scene3d>
            </p:spPr>
            <p:txBody>
              <a:bodyPr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 bwMode="auto">
              <a:xfrm>
                <a:off x="7433037" y="1228768"/>
                <a:ext cx="345697" cy="209107"/>
              </a:xfrm>
              <a:prstGeom prst="rect">
                <a:avLst/>
              </a:prstGeom>
              <a:solidFill>
                <a:srgbClr val="FF99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TopUp"/>
                <a:lightRig rig="threePt" dir="t"/>
              </a:scene3d>
            </p:spPr>
            <p:txBody>
              <a:bodyPr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160820" name="TextBox 28"/>
            <p:cNvSpPr txBox="1">
              <a:spLocks noChangeArrowheads="1"/>
            </p:cNvSpPr>
            <p:nvPr/>
          </p:nvSpPr>
          <p:spPr bwMode="auto">
            <a:xfrm>
              <a:off x="987364" y="3072260"/>
              <a:ext cx="1832032" cy="277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ea typeface="ＭＳ Ｐゴシック" pitchFamily="34" charset="-128"/>
                </a:rPr>
                <a:t>CCD+</a:t>
              </a:r>
            </a:p>
          </p:txBody>
        </p:sp>
      </p:grpSp>
      <p:grpSp>
        <p:nvGrpSpPr>
          <p:cNvPr id="66" name="Group 129"/>
          <p:cNvGrpSpPr>
            <a:grpSpLocks/>
          </p:cNvGrpSpPr>
          <p:nvPr/>
        </p:nvGrpSpPr>
        <p:grpSpPr bwMode="auto">
          <a:xfrm>
            <a:off x="4645025" y="1998663"/>
            <a:ext cx="1831975" cy="620712"/>
            <a:chOff x="987364" y="2727246"/>
            <a:chExt cx="1832032" cy="622152"/>
          </a:xfrm>
        </p:grpSpPr>
        <p:grpSp>
          <p:nvGrpSpPr>
            <p:cNvPr id="160812" name="Group 3"/>
            <p:cNvGrpSpPr>
              <a:grpSpLocks/>
            </p:cNvGrpSpPr>
            <p:nvPr/>
          </p:nvGrpSpPr>
          <p:grpSpPr bwMode="auto">
            <a:xfrm>
              <a:off x="1549473" y="2727246"/>
              <a:ext cx="559989" cy="382386"/>
              <a:chOff x="7362037" y="1188721"/>
              <a:chExt cx="559989" cy="382386"/>
            </a:xfrm>
          </p:grpSpPr>
          <p:sp>
            <p:nvSpPr>
              <p:cNvPr id="74" name="Cube 73"/>
              <p:cNvSpPr/>
              <p:nvPr/>
            </p:nvSpPr>
            <p:spPr bwMode="auto">
              <a:xfrm rot="10800000">
                <a:off x="7362037" y="1188721"/>
                <a:ext cx="559989" cy="382386"/>
              </a:xfrm>
              <a:prstGeom prst="cube">
                <a:avLst>
                  <a:gd name="adj" fmla="val 4012"/>
                </a:avLst>
              </a:prstGeom>
              <a:solidFill>
                <a:srgbClr val="66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TopUp"/>
                <a:lightRig rig="threePt" dir="t"/>
              </a:scene3d>
            </p:spPr>
            <p:txBody>
              <a:bodyPr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 bwMode="auto">
              <a:xfrm>
                <a:off x="7390177" y="1201797"/>
                <a:ext cx="482493" cy="322899"/>
              </a:xfrm>
              <a:prstGeom prst="rect">
                <a:avLst/>
              </a:prstGeom>
              <a:solidFill>
                <a:srgbClr val="00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TopUp"/>
                <a:lightRig rig="threePt" dir="t"/>
              </a:scene3d>
            </p:spPr>
            <p:txBody>
              <a:bodyPr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7410548" y="1216946"/>
                <a:ext cx="427464" cy="278313"/>
              </a:xfrm>
              <a:prstGeom prst="rect">
                <a:avLst/>
              </a:prstGeom>
              <a:solidFill>
                <a:srgbClr val="00CC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TopUp"/>
                <a:lightRig rig="threePt" dir="t"/>
              </a:scene3d>
            </p:spPr>
            <p:txBody>
              <a:bodyPr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 bwMode="auto">
              <a:xfrm>
                <a:off x="7422206" y="1221708"/>
                <a:ext cx="375576" cy="242276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TopUp"/>
                <a:lightRig rig="threePt" dir="t"/>
              </a:scene3d>
            </p:spPr>
            <p:txBody>
              <a:bodyPr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 bwMode="auto">
              <a:xfrm>
                <a:off x="7433037" y="1228768"/>
                <a:ext cx="345697" cy="209107"/>
              </a:xfrm>
              <a:prstGeom prst="rect">
                <a:avLst/>
              </a:prstGeom>
              <a:solidFill>
                <a:srgbClr val="FF99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TopUp"/>
                <a:lightRig rig="threePt" dir="t"/>
              </a:scene3d>
            </p:spPr>
            <p:txBody>
              <a:bodyPr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160813" name="TextBox 28"/>
            <p:cNvSpPr txBox="1">
              <a:spLocks noChangeArrowheads="1"/>
            </p:cNvSpPr>
            <p:nvPr/>
          </p:nvSpPr>
          <p:spPr bwMode="auto">
            <a:xfrm>
              <a:off x="987364" y="3072260"/>
              <a:ext cx="1832032" cy="277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ea typeface="ＭＳ Ｐゴシック" pitchFamily="34" charset="-128"/>
                </a:rPr>
                <a:t>CCD+</a:t>
              </a:r>
            </a:p>
          </p:txBody>
        </p:sp>
      </p:grpSp>
      <p:cxnSp>
        <p:nvCxnSpPr>
          <p:cNvPr id="79" name="Straight Arrow Connector 78"/>
          <p:cNvCxnSpPr/>
          <p:nvPr/>
        </p:nvCxnSpPr>
        <p:spPr bwMode="auto">
          <a:xfrm flipH="1">
            <a:off x="1741488" y="2409825"/>
            <a:ext cx="3373437" cy="97313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5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animBg="1"/>
      <p:bldP spid="27701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2" descr="C:\Users\Larry\AppData\Local\Microsoft\Windows\Temporary Internet Files\Content.IE5\B23QLF0S\MC900231382[1].wm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2300" y="5975350"/>
            <a:ext cx="8572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itle 1"/>
          <p:cNvSpPr txBox="1">
            <a:spLocks/>
          </p:cNvSpPr>
          <p:nvPr/>
        </p:nvSpPr>
        <p:spPr bwMode="auto">
          <a:xfrm>
            <a:off x="2085975" y="52388"/>
            <a:ext cx="71294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>
              <a:defRPr/>
            </a:pPr>
            <a:r>
              <a:rPr lang="en-US" sz="3300" kern="0" dirty="0" smtClean="0"/>
              <a:t>LTPAC Communication using SEE</a:t>
            </a:r>
          </a:p>
        </p:txBody>
      </p:sp>
      <p:pic>
        <p:nvPicPr>
          <p:cNvPr id="16179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550" y="2505075"/>
            <a:ext cx="538163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1797" name="TextBox 28"/>
          <p:cNvSpPr txBox="1">
            <a:spLocks noChangeArrowheads="1"/>
          </p:cNvSpPr>
          <p:nvPr/>
        </p:nvSpPr>
        <p:spPr bwMode="auto">
          <a:xfrm>
            <a:off x="366713" y="3390900"/>
            <a:ext cx="78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ea typeface="ＭＳ Ｐゴシック" panose="020B0600070205080204" pitchFamily="34" charset="-128"/>
              </a:rPr>
              <a:t>Reliant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ea typeface="ＭＳ Ｐゴシック" panose="020B0600070205080204" pitchFamily="34" charset="-128"/>
              </a:rPr>
              <a:t>FHCW</a:t>
            </a:r>
          </a:p>
        </p:txBody>
      </p:sp>
      <p:pic>
        <p:nvPicPr>
          <p:cNvPr id="161798" name="Picture 4" descr="C:\Users\Larry\AppData\Local\Microsoft\Windows\Temporary Internet Files\Content.IE5\5G3YM0CI\MC900438706[1]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0888" y="2628900"/>
            <a:ext cx="6858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9" name="TextBox 30"/>
          <p:cNvSpPr txBox="1">
            <a:spLocks noChangeArrowheads="1"/>
          </p:cNvSpPr>
          <p:nvPr/>
        </p:nvSpPr>
        <p:spPr bwMode="auto">
          <a:xfrm>
            <a:off x="3252788" y="3357563"/>
            <a:ext cx="76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ea typeface="ＭＳ Ｐゴシック" panose="020B0600070205080204" pitchFamily="34" charset="-128"/>
              </a:rPr>
              <a:t>SVH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ea typeface="ＭＳ Ｐゴシック" panose="020B0600070205080204" pitchFamily="34" charset="-128"/>
              </a:rPr>
              <a:t>UMass</a:t>
            </a:r>
          </a:p>
        </p:txBody>
      </p:sp>
      <p:pic>
        <p:nvPicPr>
          <p:cNvPr id="161800" name="Picture 10" descr="C:\Users\Larry\AppData\Local\Microsoft\Windows\Temporary Internet Files\Content.IE5\FC9N5NXI\MC900433839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6025" y="3425825"/>
            <a:ext cx="974725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801" name="TextBox 30"/>
          <p:cNvSpPr txBox="1">
            <a:spLocks noChangeArrowheads="1"/>
          </p:cNvSpPr>
          <p:nvPr/>
        </p:nvSpPr>
        <p:spPr bwMode="auto">
          <a:xfrm>
            <a:off x="6169025" y="4229100"/>
            <a:ext cx="179705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ea typeface="ＭＳ Ｐゴシック" panose="020B0600070205080204" pitchFamily="34" charset="-128"/>
              </a:rPr>
              <a:t>Beaumont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ea typeface="ＭＳ Ｐゴシック" panose="020B0600070205080204" pitchFamily="34" charset="-128"/>
              </a:rPr>
              <a:t>Christopher House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ea typeface="ＭＳ Ｐゴシック" panose="020B0600070205080204" pitchFamily="34" charset="-128"/>
              </a:rPr>
              <a:t>Fairlawn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ea typeface="ＭＳ Ｐゴシック" panose="020B0600070205080204" pitchFamily="34" charset="-128"/>
              </a:rPr>
              <a:t>Holy Trinity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ea typeface="ＭＳ Ｐゴシック" panose="020B0600070205080204" pitchFamily="34" charset="-128"/>
              </a:rPr>
              <a:t>Jewish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ea typeface="ＭＳ Ｐゴシック" panose="020B0600070205080204" pitchFamily="34" charset="-128"/>
              </a:rPr>
              <a:t>LCCA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ea typeface="ＭＳ Ｐゴシック" panose="020B0600070205080204" pitchFamily="34" charset="-128"/>
              </a:rPr>
              <a:t>Millbury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ea typeface="ＭＳ Ｐゴシック" panose="020B0600070205080204" pitchFamily="34" charset="-128"/>
              </a:rPr>
              <a:t>Notre Dame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ea typeface="ＭＳ Ｐゴシック" panose="020B0600070205080204" pitchFamily="34" charset="-128"/>
              </a:rPr>
              <a:t>Worcester Rehab</a:t>
            </a:r>
          </a:p>
        </p:txBody>
      </p:sp>
      <p:grpSp>
        <p:nvGrpSpPr>
          <p:cNvPr id="161802" name="Group 17"/>
          <p:cNvGrpSpPr>
            <a:grpSpLocks/>
          </p:cNvGrpSpPr>
          <p:nvPr/>
        </p:nvGrpSpPr>
        <p:grpSpPr bwMode="auto">
          <a:xfrm>
            <a:off x="6245225" y="1174750"/>
            <a:ext cx="533400" cy="1292225"/>
            <a:chOff x="4953000" y="5245267"/>
            <a:chExt cx="533400" cy="1292465"/>
          </a:xfrm>
        </p:grpSpPr>
        <p:graphicFrame>
          <p:nvGraphicFramePr>
            <p:cNvPr id="161820" name="Object 9"/>
            <p:cNvGraphicFramePr>
              <a:graphicFrameLocks noChangeAspect="1"/>
            </p:cNvGraphicFramePr>
            <p:nvPr/>
          </p:nvGraphicFramePr>
          <p:xfrm>
            <a:off x="4953000" y="5245267"/>
            <a:ext cx="533400" cy="12924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1818" name="Visio" r:id="rId9" imgW="485792" imgH="1189477" progId="Visio.Drawing.11">
                    <p:embed/>
                  </p:oleObj>
                </mc:Choice>
                <mc:Fallback>
                  <p:oleObj name="Visio" r:id="rId9" imgW="485792" imgH="1189477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53000" y="5245267"/>
                          <a:ext cx="533400" cy="12924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" name="Trapezoid 89"/>
            <p:cNvSpPr/>
            <p:nvPr/>
          </p:nvSpPr>
          <p:spPr>
            <a:xfrm rot="957856" flipV="1">
              <a:off x="5108575" y="5307191"/>
              <a:ext cx="239713" cy="122260"/>
            </a:xfrm>
            <a:prstGeom prst="trapezoid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1" name="Straight Connector 90"/>
            <p:cNvCxnSpPr/>
            <p:nvPr/>
          </p:nvCxnSpPr>
          <p:spPr>
            <a:xfrm rot="375441">
              <a:off x="5129213" y="5324657"/>
              <a:ext cx="206375" cy="365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803" name="TextBox 26"/>
          <p:cNvSpPr txBox="1">
            <a:spLocks noChangeArrowheads="1"/>
          </p:cNvSpPr>
          <p:nvPr/>
        </p:nvSpPr>
        <p:spPr bwMode="auto">
          <a:xfrm>
            <a:off x="6200775" y="2098675"/>
            <a:ext cx="9604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Overlook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VNA CN</a:t>
            </a:r>
          </a:p>
        </p:txBody>
      </p:sp>
      <p:grpSp>
        <p:nvGrpSpPr>
          <p:cNvPr id="161804" name="Group 17"/>
          <p:cNvGrpSpPr>
            <a:grpSpLocks/>
          </p:cNvGrpSpPr>
          <p:nvPr/>
        </p:nvGrpSpPr>
        <p:grpSpPr bwMode="auto">
          <a:xfrm>
            <a:off x="2413000" y="4846638"/>
            <a:ext cx="533400" cy="1292225"/>
            <a:chOff x="4953000" y="5245267"/>
            <a:chExt cx="533400" cy="1292465"/>
          </a:xfrm>
        </p:grpSpPr>
        <p:graphicFrame>
          <p:nvGraphicFramePr>
            <p:cNvPr id="161817" name="Object 9"/>
            <p:cNvGraphicFramePr>
              <a:graphicFrameLocks noChangeAspect="1"/>
            </p:cNvGraphicFramePr>
            <p:nvPr/>
          </p:nvGraphicFramePr>
          <p:xfrm>
            <a:off x="4953000" y="5245267"/>
            <a:ext cx="533400" cy="12924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1819" name="Visio" r:id="rId12" imgW="485792" imgH="1189477" progId="Visio.Drawing.11">
                    <p:embed/>
                  </p:oleObj>
                </mc:Choice>
                <mc:Fallback>
                  <p:oleObj name="Visio" r:id="rId12" imgW="485792" imgH="1189477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53000" y="5245267"/>
                          <a:ext cx="533400" cy="12924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" name="Trapezoid 94"/>
            <p:cNvSpPr/>
            <p:nvPr/>
          </p:nvSpPr>
          <p:spPr>
            <a:xfrm rot="957856" flipV="1">
              <a:off x="5108575" y="5307190"/>
              <a:ext cx="239713" cy="122261"/>
            </a:xfrm>
            <a:prstGeom prst="trapezoid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6" name="Straight Connector 95"/>
            <p:cNvCxnSpPr/>
            <p:nvPr/>
          </p:nvCxnSpPr>
          <p:spPr>
            <a:xfrm rot="375441">
              <a:off x="5129213" y="5324657"/>
              <a:ext cx="206375" cy="36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805" name="TextBox 26"/>
          <p:cNvSpPr txBox="1">
            <a:spLocks noChangeArrowheads="1"/>
          </p:cNvSpPr>
          <p:nvPr/>
        </p:nvSpPr>
        <p:spPr bwMode="auto">
          <a:xfrm>
            <a:off x="2368550" y="5770563"/>
            <a:ext cx="673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FCHP</a:t>
            </a:r>
          </a:p>
        </p:txBody>
      </p:sp>
      <p:cxnSp>
        <p:nvCxnSpPr>
          <p:cNvPr id="98" name="Straight Arrow Connector 97"/>
          <p:cNvCxnSpPr/>
          <p:nvPr/>
        </p:nvCxnSpPr>
        <p:spPr bwMode="auto">
          <a:xfrm>
            <a:off x="1144588" y="2854325"/>
            <a:ext cx="201295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9" name="Straight Arrow Connector 98"/>
          <p:cNvCxnSpPr/>
          <p:nvPr/>
        </p:nvCxnSpPr>
        <p:spPr bwMode="auto">
          <a:xfrm flipV="1">
            <a:off x="4090988" y="1966913"/>
            <a:ext cx="2078037" cy="81597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0" name="Straight Arrow Connector 99"/>
          <p:cNvCxnSpPr/>
          <p:nvPr/>
        </p:nvCxnSpPr>
        <p:spPr bwMode="auto">
          <a:xfrm>
            <a:off x="4014788" y="3341688"/>
            <a:ext cx="2185987" cy="78105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/>
          <p:nvPr/>
        </p:nvCxnSpPr>
        <p:spPr bwMode="auto">
          <a:xfrm flipH="1">
            <a:off x="2855913" y="3881438"/>
            <a:ext cx="603250" cy="102076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2" name="Straight Arrow Connector 101"/>
          <p:cNvCxnSpPr/>
          <p:nvPr/>
        </p:nvCxnSpPr>
        <p:spPr bwMode="auto">
          <a:xfrm flipH="1">
            <a:off x="1147763" y="3141663"/>
            <a:ext cx="2009775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3" name="Straight Arrow Connector 102"/>
          <p:cNvCxnSpPr/>
          <p:nvPr/>
        </p:nvCxnSpPr>
        <p:spPr bwMode="auto">
          <a:xfrm flipH="1">
            <a:off x="4014788" y="2289175"/>
            <a:ext cx="2154237" cy="8524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/>
          <p:nvPr/>
        </p:nvCxnSpPr>
        <p:spPr bwMode="auto">
          <a:xfrm flipH="1" flipV="1">
            <a:off x="3890963" y="3554413"/>
            <a:ext cx="2224087" cy="83661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6" name="Straight Arrow Connector 105"/>
          <p:cNvCxnSpPr/>
          <p:nvPr/>
        </p:nvCxnSpPr>
        <p:spPr bwMode="auto">
          <a:xfrm flipH="1" flipV="1">
            <a:off x="6645275" y="2628900"/>
            <a:ext cx="7938" cy="990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2" name="Straight Arrow Connector 111"/>
          <p:cNvCxnSpPr>
            <a:cxnSpLocks noChangeShapeType="1"/>
          </p:cNvCxnSpPr>
          <p:nvPr/>
        </p:nvCxnSpPr>
        <p:spPr bwMode="auto">
          <a:xfrm flipH="1">
            <a:off x="3041650" y="4371975"/>
            <a:ext cx="3062288" cy="941388"/>
          </a:xfrm>
          <a:prstGeom prst="straightConnector1">
            <a:avLst/>
          </a:prstGeom>
          <a:noFill/>
          <a:ln w="57150" algn="ctr">
            <a:solidFill>
              <a:srgbClr val="2D2D8A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Arc 15"/>
          <p:cNvSpPr/>
          <p:nvPr/>
        </p:nvSpPr>
        <p:spPr bwMode="auto">
          <a:xfrm>
            <a:off x="1001713" y="1243013"/>
            <a:ext cx="6781800" cy="3917950"/>
          </a:xfrm>
          <a:prstGeom prst="arc">
            <a:avLst>
              <a:gd name="adj1" fmla="val 11355660"/>
              <a:gd name="adj2" fmla="val 19055947"/>
            </a:avLst>
          </a:prstGeom>
          <a:noFill/>
          <a:ln w="57150" cap="flat" cmpd="sng" algn="ctr">
            <a:solidFill>
              <a:srgbClr val="2D2D8A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15" name="Arc 114"/>
          <p:cNvSpPr/>
          <p:nvPr/>
        </p:nvSpPr>
        <p:spPr bwMode="auto">
          <a:xfrm flipV="1">
            <a:off x="698500" y="2098675"/>
            <a:ext cx="5391150" cy="4397375"/>
          </a:xfrm>
          <a:prstGeom prst="arc">
            <a:avLst>
              <a:gd name="adj1" fmla="val 10884914"/>
              <a:gd name="adj2" fmla="val 21458930"/>
            </a:avLst>
          </a:prstGeom>
          <a:noFill/>
          <a:ln w="57150" cap="flat" cmpd="sng" algn="ctr">
            <a:solidFill>
              <a:srgbClr val="2D2D8A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1726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2079625" y="85725"/>
            <a:ext cx="7064375" cy="762000"/>
          </a:xfrm>
        </p:spPr>
        <p:txBody>
          <a:bodyPr/>
          <a:lstStyle/>
          <a:p>
            <a:r>
              <a:rPr lang="en-US" altLang="en-US" dirty="0" smtClean="0"/>
              <a:t>SEE Fixes/Enhancements Coming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86399F1-4B1E-4331-B4D8-23508BC07D7D}" type="slidenum">
              <a:rPr lang="en-US" altLang="en-US" sz="900"/>
              <a:pPr eaLnBrk="1" hangingPunct="1">
                <a:spcBef>
                  <a:spcPct val="0"/>
                </a:spcBef>
                <a:buFontTx/>
                <a:buNone/>
              </a:pPr>
              <a:t>163</a:t>
            </a:fld>
            <a:endParaRPr lang="en-US" altLang="en-US" sz="900"/>
          </a:p>
        </p:txBody>
      </p:sp>
      <p:pic>
        <p:nvPicPr>
          <p:cNvPr id="23557" name="Picture 2" descr="C:\Users\Larry\AppData\Local\Microsoft\Windows\Temporary Internet Files\Content.IE5\B23QLF0S\MC900231382[1]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21675" y="6059488"/>
            <a:ext cx="8223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36800"/>
          <a:stretch/>
        </p:blipFill>
        <p:spPr>
          <a:xfrm>
            <a:off x="119630" y="2812356"/>
            <a:ext cx="8908685" cy="3004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689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1235075" y="6286500"/>
            <a:ext cx="3994150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l">
              <a:defRPr/>
            </a:pPr>
            <a:r>
              <a:rPr lang="en-US" sz="1400" dirty="0">
                <a:latin typeface="+mn-lt"/>
              </a:rPr>
              <a:t>Lawrence.Garber@ReliantMedicalGroup.org</a:t>
            </a:r>
          </a:p>
        </p:txBody>
      </p:sp>
      <p:pic>
        <p:nvPicPr>
          <p:cNvPr id="27658" name="Picture 1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7300" y="2740025"/>
            <a:ext cx="3824288" cy="255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5108" name="Rectangle 3"/>
          <p:cNvSpPr>
            <a:spLocks noChangeArrowheads="1"/>
          </p:cNvSpPr>
          <p:nvPr/>
        </p:nvSpPr>
        <p:spPr bwMode="auto">
          <a:xfrm>
            <a:off x="2170113" y="0"/>
            <a:ext cx="6134100" cy="210343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175109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3025" y="165100"/>
            <a:ext cx="3403600" cy="116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110" name="Picture 2" descr="C:\Users\Larry\AppData\Local\Microsoft\Windows\Temporary Internet Files\Content.IE5\B23QLF0S\MC900231382[1].wm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063" y="79375"/>
            <a:ext cx="1800225" cy="17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5138" y="1619250"/>
            <a:ext cx="7061200" cy="1458913"/>
          </a:xfrm>
        </p:spPr>
        <p:txBody>
          <a:bodyPr/>
          <a:lstStyle/>
          <a:p>
            <a:pPr>
              <a:defRPr/>
            </a:pPr>
            <a:r>
              <a:rPr lang="en-US" sz="7200" dirty="0">
                <a:latin typeface="+mn-lt"/>
              </a:rPr>
              <a:t>Questions?</a:t>
            </a:r>
          </a:p>
        </p:txBody>
      </p:sp>
      <p:pic>
        <p:nvPicPr>
          <p:cNvPr id="33800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8900" y="5653088"/>
            <a:ext cx="3976688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900" name="Picture 1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9050" y="3567113"/>
            <a:ext cx="4695825" cy="278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770" y="1447800"/>
            <a:ext cx="8870831" cy="4894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20" name="TextBox 1"/>
          <p:cNvSpPr txBox="1">
            <a:spLocks noChangeArrowheads="1"/>
          </p:cNvSpPr>
          <p:nvPr/>
        </p:nvSpPr>
        <p:spPr bwMode="auto">
          <a:xfrm>
            <a:off x="1371600" y="990600"/>
            <a:ext cx="6400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US" sz="2000" b="1" u="sng" dirty="0" smtClean="0">
                <a:solidFill>
                  <a:srgbClr val="000000"/>
                </a:solidFill>
                <a:latin typeface="Calibri" pitchFamily="34" charset="0"/>
              </a:rPr>
              <a:t>Progress Relative to SFY ’15 Targets</a:t>
            </a:r>
            <a:endParaRPr lang="en-US" sz="2000" b="1" u="sng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984625" y="6467475"/>
            <a:ext cx="685800" cy="287338"/>
          </a:xfrm>
        </p:spPr>
        <p:txBody>
          <a:bodyPr/>
          <a:lstStyle/>
          <a:p>
            <a:pPr>
              <a:defRPr/>
            </a:pPr>
            <a:fld id="{949C2E20-F250-44B9-B926-B8B94A013B3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2168105" y="104775"/>
            <a:ext cx="7381336" cy="565150"/>
          </a:xfrm>
        </p:spPr>
        <p:txBody>
          <a:bodyPr/>
          <a:lstStyle/>
          <a:p>
            <a:r>
              <a:rPr lang="en-US" dirty="0" smtClean="0"/>
              <a:t>Progress Towards SFY’15 Targets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 bwMode="auto">
          <a:xfrm>
            <a:off x="7030528" y="1552755"/>
            <a:ext cx="681487" cy="4822166"/>
          </a:xfrm>
          <a:prstGeom prst="roundRect">
            <a:avLst/>
          </a:prstGeom>
          <a:noFill/>
          <a:ln w="57150" cap="flat" cmpd="sng" algn="ctr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52091" y="5149970"/>
            <a:ext cx="7297947" cy="517585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49223" y="4192438"/>
            <a:ext cx="7297947" cy="376691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546355" y="3234906"/>
            <a:ext cx="7297947" cy="179657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93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9600" y="6538913"/>
            <a:ext cx="457200" cy="3952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FC8E4D1-4F17-4E1A-BDEF-5407DCDB68E4}" type="slidenum">
              <a:rPr lang="en-US" altLang="en-US" sz="900" smtClean="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900" smtClean="0">
              <a:solidFill>
                <a:srgbClr val="898989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304800" y="6888163"/>
            <a:ext cx="8572500" cy="46037"/>
          </a:xfrm>
          <a:prstGeom prst="rect">
            <a:avLst/>
          </a:prstGeom>
          <a:solidFill>
            <a:srgbClr val="3F8EB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384425" y="2232025"/>
            <a:ext cx="2405063" cy="3429000"/>
            <a:chOff x="2346325" y="2076450"/>
            <a:chExt cx="2405063" cy="3429000"/>
          </a:xfrm>
        </p:grpSpPr>
        <p:sp>
          <p:nvSpPr>
            <p:cNvPr id="31767" name="Title 5"/>
            <p:cNvSpPr>
              <a:spLocks/>
            </p:cNvSpPr>
            <p:nvPr/>
          </p:nvSpPr>
          <p:spPr bwMode="auto">
            <a:xfrm>
              <a:off x="2346325" y="4743450"/>
              <a:ext cx="2405063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Calibri" pitchFamily="34" charset="0"/>
                  <a:ea typeface="ＭＳ Ｐゴシック" pitchFamily="34" charset="-128"/>
                </a:rPr>
                <a:t>MDS or OASIS</a:t>
              </a:r>
            </a:p>
          </p:txBody>
        </p:sp>
        <p:pic>
          <p:nvPicPr>
            <p:cNvPr id="14" name="Picture 4" descr="\\geisinger.edu\dfs\0003\0237\jryounkin\My Documents\jryounkin\Presentations\Images\MDS3.0.bmp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325" y="2076450"/>
              <a:ext cx="2182813" cy="28273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4811713" y="2308225"/>
            <a:ext cx="2365375" cy="3352800"/>
            <a:chOff x="4773613" y="2152650"/>
            <a:chExt cx="2365375" cy="3352800"/>
          </a:xfrm>
        </p:grpSpPr>
        <p:pic>
          <p:nvPicPr>
            <p:cNvPr id="31765" name="Picture 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3613" y="2152650"/>
              <a:ext cx="2365375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66" name="Title 5"/>
            <p:cNvSpPr>
              <a:spLocks/>
            </p:cNvSpPr>
            <p:nvPr/>
          </p:nvSpPr>
          <p:spPr bwMode="auto">
            <a:xfrm>
              <a:off x="4949825" y="4743450"/>
              <a:ext cx="21336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Calibri" pitchFamily="34" charset="0"/>
                  <a:ea typeface="ＭＳ Ｐゴシック" pitchFamily="34" charset="-128"/>
                </a:rPr>
                <a:t>Clinical Summary</a:t>
              </a:r>
            </a:p>
          </p:txBody>
        </p:sp>
      </p:grpSp>
      <p:sp>
        <p:nvSpPr>
          <p:cNvPr id="18" name="Striped Right Arrow 17"/>
          <p:cNvSpPr/>
          <p:nvPr/>
        </p:nvSpPr>
        <p:spPr>
          <a:xfrm>
            <a:off x="2215356" y="2117294"/>
            <a:ext cx="6928645" cy="2667000"/>
          </a:xfrm>
          <a:prstGeom prst="stripedRightArrow">
            <a:avLst/>
          </a:prstGeom>
          <a:gradFill flip="none" rotWithShape="1">
            <a:gsLst>
              <a:gs pos="26500">
                <a:srgbClr val="ACB3E2">
                  <a:alpha val="51000"/>
                </a:srgbClr>
              </a:gs>
              <a:gs pos="0">
                <a:srgbClr val="8488C4">
                  <a:alpha val="0"/>
                </a:srgbClr>
              </a:gs>
              <a:gs pos="53000">
                <a:srgbClr val="D4DEFF"/>
              </a:gs>
              <a:gs pos="83000">
                <a:schemeClr val="accent1"/>
              </a:gs>
              <a:gs pos="100000">
                <a:schemeClr val="accent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0" name="Picture 56" descr="3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33400" y="2344681"/>
            <a:ext cx="2626742" cy="2192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754" name="TextBox 18"/>
          <p:cNvSpPr txBox="1">
            <a:spLocks noChangeArrowheads="1"/>
          </p:cNvSpPr>
          <p:nvPr/>
        </p:nvSpPr>
        <p:spPr bwMode="auto">
          <a:xfrm>
            <a:off x="8686800" y="67056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B34B263-2574-46E4-9BF1-42A56E5BD976}" type="slidenum">
              <a:rPr lang="en-US" altLang="en-US" sz="1400">
                <a:solidFill>
                  <a:srgbClr val="FFFFFF"/>
                </a:solidFill>
                <a:ea typeface="ＭＳ Ｐゴシック" pitchFamily="34" charset="-128"/>
              </a:rPr>
              <a:pPr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31755" name="TextBox 5"/>
          <p:cNvSpPr txBox="1">
            <a:spLocks noChangeArrowheads="1"/>
          </p:cNvSpPr>
          <p:nvPr/>
        </p:nvSpPr>
        <p:spPr bwMode="auto">
          <a:xfrm>
            <a:off x="0" y="1162050"/>
            <a:ext cx="9067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595959"/>
                </a:solidFill>
                <a:latin typeface="Calibri" pitchFamily="34" charset="0"/>
                <a:ea typeface="ＭＳ Ｐゴシック" pitchFamily="34" charset="-128"/>
              </a:rPr>
              <a:t>Developed with AHIMA, ASPE, and S&amp;I (LCC workgroup)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595959"/>
                </a:solidFill>
                <a:latin typeface="Calibri" pitchFamily="34" charset="0"/>
                <a:ea typeface="ＭＳ Ｐゴシック" pitchFamily="34" charset="-128"/>
              </a:rPr>
              <a:t>HL7 Balloted.  Nationally available Web service.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1143000" y="4857750"/>
            <a:ext cx="152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LTPAC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7315200" y="4857750"/>
            <a:ext cx="152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HIE</a:t>
            </a:r>
          </a:p>
        </p:txBody>
      </p:sp>
      <p:pic>
        <p:nvPicPr>
          <p:cNvPr id="34" name="Picture 2" descr="\\geisinger.edu\dfs\0003\0237\jryounkin\My Documents\jryounkin\Presentations\Images\KeyHIE_registerR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000" y="3028950"/>
            <a:ext cx="2057400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9" name="Title 1"/>
          <p:cNvSpPr>
            <a:spLocks noGrp="1"/>
          </p:cNvSpPr>
          <p:nvPr>
            <p:ph type="title"/>
          </p:nvPr>
        </p:nvSpPr>
        <p:spPr>
          <a:xfrm>
            <a:off x="2146300" y="74613"/>
            <a:ext cx="6997700" cy="698500"/>
          </a:xfrm>
        </p:spPr>
        <p:txBody>
          <a:bodyPr/>
          <a:lstStyle/>
          <a:p>
            <a:r>
              <a:rPr lang="en-US" altLang="en-US" smtClean="0"/>
              <a:t>KeyHIE Transform Supplement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229475" y="6129338"/>
            <a:ext cx="1914525" cy="728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1761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1250" y="5983288"/>
            <a:ext cx="29527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27188" y="6427788"/>
            <a:ext cx="2963862" cy="2603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100" dirty="0">
                <a:solidFill>
                  <a:prstClr val="black"/>
                </a:solidFill>
                <a:latin typeface="Calibri" pitchFamily="34" charset="0"/>
                <a:ea typeface="ＭＳ Ｐゴシック" pitchFamily="34" charset="-128"/>
              </a:rPr>
              <a:t>Copyright 2013 Keystone Beacon Community</a:t>
            </a: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185738" y="5670550"/>
            <a:ext cx="4054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defRPr/>
            </a:pPr>
            <a:r>
              <a:rPr lang="en-US" sz="2400" b="1" u="sng" dirty="0">
                <a:solidFill>
                  <a:srgbClr val="33669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Transform.KeyHIE.org</a:t>
            </a:r>
            <a:endParaRPr lang="en-US" sz="2000" dirty="0">
              <a:solidFill>
                <a:srgbClr val="4D4D4D"/>
              </a:solidFill>
              <a:ea typeface="ＭＳ Ｐゴシック" pitchFamily="34" charset="-128"/>
              <a:cs typeface="+mn-cs"/>
            </a:endParaRPr>
          </a:p>
        </p:txBody>
      </p:sp>
      <p:sp>
        <p:nvSpPr>
          <p:cNvPr id="31764" name="Slide Number Placeholder 3"/>
          <p:cNvSpPr txBox="1">
            <a:spLocks/>
          </p:cNvSpPr>
          <p:nvPr/>
        </p:nvSpPr>
        <p:spPr bwMode="auto">
          <a:xfrm>
            <a:off x="4343400" y="6629400"/>
            <a:ext cx="4572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C07E82CC-B91B-40CB-8048-8A58FB5D0CB7}" type="slidenum">
              <a:rPr lang="en-US" altLang="en-US" sz="1200">
                <a:solidFill>
                  <a:srgbClr val="000000"/>
                </a:solidFill>
                <a:ea typeface="ＭＳ Ｐゴシック" pitchFamily="34" charset="-128"/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200">
              <a:solidFill>
                <a:srgbClr val="0000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9600" y="6538913"/>
            <a:ext cx="457200" cy="3952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62BAFC0-387E-4D44-A027-5CAD62E1AFC2}" type="slidenum">
              <a:rPr lang="en-US" altLang="en-US" sz="90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900">
              <a:solidFill>
                <a:srgbClr val="898989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304800" y="6888163"/>
            <a:ext cx="8572500" cy="46037"/>
          </a:xfrm>
          <a:prstGeom prst="rect">
            <a:avLst/>
          </a:prstGeom>
          <a:solidFill>
            <a:srgbClr val="3F8EB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1508" name="TextBox 18"/>
          <p:cNvSpPr txBox="1">
            <a:spLocks noChangeArrowheads="1"/>
          </p:cNvSpPr>
          <p:nvPr/>
        </p:nvSpPr>
        <p:spPr bwMode="auto">
          <a:xfrm>
            <a:off x="8686800" y="67056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AE10921-ED0F-4264-AD87-94C5F4FDF2AB}" type="slidenum">
              <a:rPr lang="en-US" altLang="en-US" sz="1400">
                <a:solidFill>
                  <a:srgbClr val="FFFFFF"/>
                </a:solidFill>
                <a:ea typeface="ＭＳ Ｐゴシック" panose="020B0600070205080204" pitchFamily="34" charset="-128"/>
              </a:rPr>
              <a:pPr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>
              <a:solidFill>
                <a:srgbClr val="FFFFFF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1509" name="Title 1"/>
          <p:cNvSpPr>
            <a:spLocks noGrp="1"/>
          </p:cNvSpPr>
          <p:nvPr>
            <p:ph type="title"/>
          </p:nvPr>
        </p:nvSpPr>
        <p:spPr>
          <a:xfrm>
            <a:off x="2146300" y="74613"/>
            <a:ext cx="6997700" cy="698500"/>
          </a:xfrm>
        </p:spPr>
        <p:txBody>
          <a:bodyPr/>
          <a:lstStyle/>
          <a:p>
            <a:r>
              <a:rPr lang="en-US" altLang="en-US" smtClean="0"/>
              <a:t>KeyHIE Transform Supplement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229475" y="6129338"/>
            <a:ext cx="1914525" cy="728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1511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1250" y="5983288"/>
            <a:ext cx="29527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27188" y="6427788"/>
            <a:ext cx="2963862" cy="2603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100" dirty="0">
                <a:solidFill>
                  <a:prstClr val="black"/>
                </a:solidFill>
                <a:latin typeface="Calibri" pitchFamily="34" charset="0"/>
                <a:ea typeface="ＭＳ Ｐゴシック" pitchFamily="34" charset="-128"/>
                <a:cs typeface="Arial" charset="0"/>
              </a:rPr>
              <a:t>Copyright 2013 Keystone Beacon Community</a:t>
            </a:r>
          </a:p>
        </p:txBody>
      </p:sp>
      <p:sp>
        <p:nvSpPr>
          <p:cNvPr id="21513" name="Slide Number Placeholder 3"/>
          <p:cNvSpPr txBox="1">
            <a:spLocks/>
          </p:cNvSpPr>
          <p:nvPr/>
        </p:nvSpPr>
        <p:spPr bwMode="auto">
          <a:xfrm>
            <a:off x="4343400" y="6629400"/>
            <a:ext cx="4572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C18943E9-BA00-41F7-895E-293025019DC4}" type="slidenum"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2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231775" y="1447800"/>
            <a:ext cx="8912225" cy="426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altLang="en-US" kern="0" dirty="0" smtClean="0"/>
              <a:t>Connects via </a:t>
            </a:r>
            <a:r>
              <a:rPr lang="en-US" altLang="en-US" kern="0" dirty="0" err="1" smtClean="0"/>
              <a:t>Surescripts</a:t>
            </a:r>
            <a:r>
              <a:rPr lang="en-US" altLang="en-US" kern="0" dirty="0" smtClean="0"/>
              <a:t> HISP</a:t>
            </a:r>
          </a:p>
          <a:p>
            <a:pPr>
              <a:defRPr/>
            </a:pPr>
            <a:r>
              <a:rPr lang="en-US" altLang="en-US" kern="0" dirty="0" smtClean="0"/>
              <a:t>Has completed HISP-HISP connectivity with MA HIway</a:t>
            </a:r>
          </a:p>
          <a:p>
            <a:pPr>
              <a:defRPr/>
            </a:pPr>
            <a:r>
              <a:rPr lang="en-US" altLang="en-US" kern="0" dirty="0" smtClean="0"/>
              <a:t>Only need contract between each facility that wants to use it and </a:t>
            </a:r>
            <a:r>
              <a:rPr lang="en-US" altLang="en-US" kern="0" dirty="0" err="1" smtClean="0"/>
              <a:t>KeyHIE</a:t>
            </a:r>
            <a:endParaRPr lang="en-US" alt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34587319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2263775" y="107950"/>
            <a:ext cx="6727825" cy="762000"/>
          </a:xfrm>
        </p:spPr>
        <p:txBody>
          <a:bodyPr/>
          <a:lstStyle/>
          <a:p>
            <a:r>
              <a:rPr lang="en-US" altLang="en-US" smtClean="0"/>
              <a:t>Agenda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304800" y="1058863"/>
            <a:ext cx="8839200" cy="5799137"/>
          </a:xfrm>
        </p:spPr>
        <p:txBody>
          <a:bodyPr/>
          <a:lstStyle/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sz="3200" dirty="0" smtClean="0"/>
              <a:t>Introductions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sz="3200" dirty="0" smtClean="0"/>
              <a:t>The problem with care transitions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sz="3200" dirty="0" smtClean="0"/>
              <a:t>IMPACT Project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sz="3200" dirty="0" smtClean="0"/>
              <a:t>SEE Demo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sz="3200" b="1" dirty="0" smtClean="0"/>
              <a:t>SEE Skills Assessment Test</a:t>
            </a:r>
          </a:p>
        </p:txBody>
      </p:sp>
      <p:pic>
        <p:nvPicPr>
          <p:cNvPr id="7172" name="Picture 2" descr="C:\Users\Larry\AppData\Local\Microsoft\Windows\Temporary Internet Files\Content.IE5\B23QLF0S\MC900231382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21675" y="6059488"/>
            <a:ext cx="8223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D9430ED-14B1-49F2-BA85-2781F66D87EB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9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Content Placeholder 2"/>
          <p:cNvSpPr>
            <a:spLocks noGrp="1"/>
          </p:cNvSpPr>
          <p:nvPr>
            <p:ph idx="1"/>
          </p:nvPr>
        </p:nvSpPr>
        <p:spPr>
          <a:xfrm>
            <a:off x="1512888" y="1878013"/>
            <a:ext cx="5956300" cy="4191000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n-US" altLang="en-US" sz="6000" b="1" smtClean="0"/>
              <a:t>So when do we go live?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6553200"/>
            <a:ext cx="2133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1753FB7-0AAE-4681-A630-AAEE0F4D1E64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900" smtClean="0"/>
          </a:p>
        </p:txBody>
      </p:sp>
      <p:pic>
        <p:nvPicPr>
          <p:cNvPr id="36868" name="Picture 2" descr="C:\Users\Larry\AppData\Local\Microsoft\Windows\Temporary Internet Files\Content.IE5\B23QLF0S\MC900231382[1]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200" y="4772025"/>
            <a:ext cx="187007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Content Placeholder 2"/>
          <p:cNvSpPr>
            <a:spLocks noGrp="1"/>
          </p:cNvSpPr>
          <p:nvPr>
            <p:ph idx="1"/>
          </p:nvPr>
        </p:nvSpPr>
        <p:spPr>
          <a:xfrm>
            <a:off x="1512888" y="1716088"/>
            <a:ext cx="5956300" cy="4191000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n-US" altLang="en-US" sz="6000" b="1" dirty="0" smtClean="0"/>
              <a:t>Monday </a:t>
            </a:r>
          </a:p>
          <a:p>
            <a:pPr marL="0" indent="0" algn="ctr">
              <a:buFontTx/>
              <a:buNone/>
            </a:pPr>
            <a:r>
              <a:rPr lang="en-US" altLang="en-US" sz="6000" b="1" dirty="0" smtClean="0"/>
              <a:t>June 15</a:t>
            </a:r>
            <a:r>
              <a:rPr lang="en-US" altLang="en-US" sz="6000" b="1" baseline="30000" dirty="0" smtClean="0"/>
              <a:t>th</a:t>
            </a:r>
            <a:r>
              <a:rPr lang="en-US" altLang="en-US" sz="6000" b="1" dirty="0" smtClean="0"/>
              <a:t> 2015!</a:t>
            </a:r>
            <a:endParaRPr lang="en-US" altLang="en-US" sz="6000" b="1" dirty="0" smtClean="0"/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6553200"/>
            <a:ext cx="2133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1753FB7-0AAE-4681-A630-AAEE0F4D1E64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900" smtClean="0"/>
          </a:p>
        </p:txBody>
      </p:sp>
      <p:pic>
        <p:nvPicPr>
          <p:cNvPr id="36868" name="Picture 2" descr="C:\Users\Larry\AppData\Local\Microsoft\Windows\Temporary Internet Files\Content.IE5\B23QLF0S\MC900231382[1]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200" y="4772025"/>
            <a:ext cx="187007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775" y="1249363"/>
            <a:ext cx="1514475" cy="1514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8375" y="1014059"/>
            <a:ext cx="3086101" cy="1576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526266" y="3811588"/>
            <a:ext cx="1093734" cy="1508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2888" y="3669719"/>
            <a:ext cx="1476375" cy="20992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4761" y="191911"/>
            <a:ext cx="1687513" cy="168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9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Content Placeholder 2"/>
          <p:cNvSpPr>
            <a:spLocks noGrp="1"/>
          </p:cNvSpPr>
          <p:nvPr>
            <p:ph idx="1"/>
          </p:nvPr>
        </p:nvSpPr>
        <p:spPr>
          <a:xfrm>
            <a:off x="1" y="2140216"/>
            <a:ext cx="9144000" cy="2950234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n-US" altLang="en-US" sz="6000" b="1" dirty="0" smtClean="0"/>
              <a:t>SEE Demo/Training</a:t>
            </a:r>
          </a:p>
          <a:p>
            <a:pPr marL="457200" lvl="1" indent="0">
              <a:buNone/>
              <a:defRPr/>
            </a:pPr>
            <a:r>
              <a:rPr lang="en-US" dirty="0"/>
              <a:t>Video available at:</a:t>
            </a:r>
          </a:p>
          <a:p>
            <a:pPr marL="457200" lvl="1" indent="0">
              <a:buFontTx/>
              <a:buNone/>
              <a:defRPr/>
            </a:pPr>
            <a:r>
              <a:rPr lang="en-US" u="sng" dirty="0">
                <a:hlinkClick r:id="rId2"/>
              </a:rPr>
              <a:t>http://mehi.masstech.org/impact-see-training</a:t>
            </a:r>
            <a:endParaRPr lang="en-US" u="sng" dirty="0"/>
          </a:p>
          <a:p>
            <a:pPr marL="0" indent="0" algn="ctr">
              <a:buFontTx/>
              <a:buNone/>
            </a:pPr>
            <a:endParaRPr lang="en-US" altLang="en-US" sz="6000" b="1" dirty="0" smtClean="0"/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6553200"/>
            <a:ext cx="2133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1BC2762-B771-47FC-B32B-0501F5DB55E5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900" smtClean="0"/>
          </a:p>
        </p:txBody>
      </p:sp>
      <p:pic>
        <p:nvPicPr>
          <p:cNvPr id="41988" name="Picture 2" descr="C:\Users\Larry\AppData\Local\Microsoft\Windows\Temporary Internet Files\Content.IE5\B23QLF0S\MC900231382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200" y="4772025"/>
            <a:ext cx="187007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2079625" y="85725"/>
            <a:ext cx="7064375" cy="762000"/>
          </a:xfrm>
        </p:spPr>
        <p:txBody>
          <a:bodyPr/>
          <a:lstStyle/>
          <a:p>
            <a:r>
              <a:rPr lang="en-US" altLang="en-US" smtClean="0"/>
              <a:t>SEE Demo/Training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307975" y="911225"/>
            <a:ext cx="8731250" cy="5946775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sz="4400" dirty="0" smtClean="0"/>
              <a:t>Scenarios:</a:t>
            </a:r>
            <a:endParaRPr lang="en-US" sz="4400" dirty="0"/>
          </a:p>
          <a:p>
            <a:pPr>
              <a:defRPr/>
            </a:pPr>
            <a:r>
              <a:rPr lang="en-US" dirty="0"/>
              <a:t>View received </a:t>
            </a:r>
            <a:r>
              <a:rPr lang="en-US" dirty="0" smtClean="0"/>
              <a:t>CDA and print it</a:t>
            </a:r>
            <a:endParaRPr lang="en-US" dirty="0"/>
          </a:p>
          <a:p>
            <a:pPr>
              <a:defRPr/>
            </a:pPr>
            <a:r>
              <a:rPr lang="en-US" dirty="0"/>
              <a:t>Find and Edit </a:t>
            </a:r>
            <a:r>
              <a:rPr lang="en-US" dirty="0" smtClean="0"/>
              <a:t>previously received </a:t>
            </a:r>
            <a:r>
              <a:rPr lang="en-US" dirty="0"/>
              <a:t>CDA</a:t>
            </a:r>
          </a:p>
          <a:p>
            <a:pPr>
              <a:defRPr/>
            </a:pPr>
            <a:r>
              <a:rPr lang="en-US" dirty="0"/>
              <a:t>Find previously edited CDA and Send it</a:t>
            </a:r>
          </a:p>
          <a:p>
            <a:pPr>
              <a:defRPr/>
            </a:pPr>
            <a:r>
              <a:rPr lang="en-US" dirty="0"/>
              <a:t>Start new CDA from scratch</a:t>
            </a:r>
          </a:p>
          <a:p>
            <a:pPr>
              <a:defRPr/>
            </a:pPr>
            <a:r>
              <a:rPr lang="en-US" dirty="0"/>
              <a:t>Create a CDA from documents received from Hospital and </a:t>
            </a:r>
            <a:r>
              <a:rPr lang="en-US" dirty="0" smtClean="0"/>
              <a:t>MDS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altLang="en-US" b="1" dirty="0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F526CD7-DF43-48DF-A1EB-B635993C3F1D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900" smtClean="0"/>
          </a:p>
        </p:txBody>
      </p:sp>
      <p:pic>
        <p:nvPicPr>
          <p:cNvPr id="43013" name="Picture 2" descr="C:\Users\Larry\AppData\Local\Microsoft\Windows\Temporary Internet Files\Content.IE5\B23QLF0S\MC900231382[1]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21675" y="6059488"/>
            <a:ext cx="8223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High Level Overview</a:t>
            </a: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4A95FEC-3DFA-4CD7-872B-BFCFC8E61BBC}" type="slidenum">
              <a:rPr lang="en-US" altLang="en-US" sz="900"/>
              <a:pPr eaLnBrk="1" hangingPunct="1"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900"/>
          </a:p>
        </p:txBody>
      </p:sp>
      <p:grpSp>
        <p:nvGrpSpPr>
          <p:cNvPr id="25604" name="Group 12"/>
          <p:cNvGrpSpPr>
            <a:grpSpLocks/>
          </p:cNvGrpSpPr>
          <p:nvPr/>
        </p:nvGrpSpPr>
        <p:grpSpPr bwMode="auto">
          <a:xfrm>
            <a:off x="4903788" y="1209675"/>
            <a:ext cx="2052637" cy="1228725"/>
            <a:chOff x="3039034" y="1156448"/>
            <a:chExt cx="2528047" cy="1604682"/>
          </a:xfrm>
        </p:grpSpPr>
        <p:sp>
          <p:nvSpPr>
            <p:cNvPr id="9" name="Cloud 8"/>
            <p:cNvSpPr/>
            <p:nvPr/>
          </p:nvSpPr>
          <p:spPr bwMode="auto">
            <a:xfrm>
              <a:off x="3039034" y="1156448"/>
              <a:ext cx="2528047" cy="1604682"/>
            </a:xfrm>
            <a:prstGeom prst="cloud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  <a:cs typeface="Arial" charset="0"/>
              </a:endParaRPr>
            </a:p>
          </p:txBody>
        </p:sp>
        <p:pic>
          <p:nvPicPr>
            <p:cNvPr id="25624" name="Picture 4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5227" y="1543336"/>
              <a:ext cx="1354901" cy="68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3175" y="1958975"/>
            <a:ext cx="2879725" cy="1751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3175" y="4452938"/>
            <a:ext cx="2879725" cy="216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4" descr="C:\Users\Larry\AppData\Local\Microsoft\Windows\Temporary Internet Files\Content.IE5\5G3YM0CI\MC900438706[1]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6675" y="974725"/>
            <a:ext cx="1169988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7813" y="2546350"/>
            <a:ext cx="762000" cy="125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9" name="TextBox 26"/>
          <p:cNvSpPr txBox="1">
            <a:spLocks noChangeArrowheads="1"/>
          </p:cNvSpPr>
          <p:nvPr/>
        </p:nvSpPr>
        <p:spPr bwMode="auto">
          <a:xfrm>
            <a:off x="7607300" y="2276475"/>
            <a:ext cx="1476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Other Facilities</a:t>
            </a:r>
          </a:p>
        </p:txBody>
      </p:sp>
      <p:sp>
        <p:nvSpPr>
          <p:cNvPr id="25610" name="TextBox 26"/>
          <p:cNvSpPr txBox="1">
            <a:spLocks noChangeArrowheads="1"/>
          </p:cNvSpPr>
          <p:nvPr/>
        </p:nvSpPr>
        <p:spPr bwMode="auto">
          <a:xfrm>
            <a:off x="7667625" y="3802063"/>
            <a:ext cx="153828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Other Providers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688138" y="2333625"/>
            <a:ext cx="1209675" cy="901700"/>
          </a:xfrm>
          <a:prstGeom prst="straightConnector1">
            <a:avLst/>
          </a:prstGeom>
          <a:ln w="76200" cmpd="sng">
            <a:solidFill>
              <a:srgbClr val="0066FF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037388" y="1828800"/>
            <a:ext cx="815975" cy="0"/>
          </a:xfrm>
          <a:prstGeom prst="straightConnector1">
            <a:avLst/>
          </a:prstGeom>
          <a:ln w="76200" cmpd="sng">
            <a:solidFill>
              <a:srgbClr val="0066FF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249738" y="2333625"/>
            <a:ext cx="895350" cy="476250"/>
          </a:xfrm>
          <a:prstGeom prst="straightConnector1">
            <a:avLst/>
          </a:prstGeom>
          <a:ln w="76200" cmpd="sng">
            <a:solidFill>
              <a:srgbClr val="0066FF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554288" y="3709988"/>
            <a:ext cx="0" cy="742950"/>
          </a:xfrm>
          <a:prstGeom prst="straightConnector1">
            <a:avLst/>
          </a:prstGeom>
          <a:ln w="76200" cmpd="sng">
            <a:solidFill>
              <a:srgbClr val="0066FF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15" name="TextBox 26"/>
          <p:cNvSpPr txBox="1">
            <a:spLocks noChangeArrowheads="1"/>
          </p:cNvSpPr>
          <p:nvPr/>
        </p:nvSpPr>
        <p:spPr bwMode="auto">
          <a:xfrm>
            <a:off x="844550" y="1112838"/>
            <a:ext cx="36210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/>
              <a:t>Webmail Mailbox for Facility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u="sng"/>
              <a:t>Temporary</a:t>
            </a:r>
            <a:r>
              <a:rPr lang="en-US" altLang="en-US" sz="1600"/>
              <a:t> storage for incoming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and outgoing messages/documents</a:t>
            </a:r>
          </a:p>
        </p:txBody>
      </p:sp>
      <p:sp>
        <p:nvSpPr>
          <p:cNvPr id="30" name="TextBox 26"/>
          <p:cNvSpPr txBox="1">
            <a:spLocks noChangeArrowheads="1"/>
          </p:cNvSpPr>
          <p:nvPr/>
        </p:nvSpPr>
        <p:spPr bwMode="auto">
          <a:xfrm>
            <a:off x="4338638" y="4851400"/>
            <a:ext cx="4414837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b="1" dirty="0" smtClean="0">
                <a:cs typeface="Arial" charset="0"/>
              </a:rPr>
              <a:t>SEE Document Storage for Facility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800" u="sng" dirty="0" smtClean="0">
                <a:cs typeface="Arial" charset="0"/>
              </a:rPr>
              <a:t>Permanent</a:t>
            </a:r>
            <a:r>
              <a:rPr lang="en-US" altLang="en-US" sz="1800" dirty="0" smtClean="0">
                <a:cs typeface="Arial" charset="0"/>
              </a:rPr>
              <a:t> storage for: </a:t>
            </a:r>
          </a:p>
          <a:p>
            <a:pPr marL="285750" indent="-285750" eaLnBrk="1" hangingPunct="1">
              <a:spcBef>
                <a:spcPct val="0"/>
              </a:spcBef>
              <a:defRPr/>
            </a:pPr>
            <a:r>
              <a:rPr lang="en-US" altLang="en-US" sz="1800" dirty="0" smtClean="0">
                <a:cs typeface="Arial" charset="0"/>
              </a:rPr>
              <a:t>Incoming Finalized documents,</a:t>
            </a:r>
          </a:p>
          <a:p>
            <a:pPr marL="285750" indent="-285750" eaLnBrk="1" hangingPunct="1">
              <a:spcBef>
                <a:spcPct val="0"/>
              </a:spcBef>
              <a:defRPr/>
            </a:pPr>
            <a:r>
              <a:rPr lang="en-US" altLang="en-US" sz="1800" dirty="0" smtClean="0">
                <a:cs typeface="Arial" charset="0"/>
              </a:rPr>
              <a:t>New Draft documents</a:t>
            </a:r>
          </a:p>
          <a:p>
            <a:pPr marL="285750" indent="-285750" eaLnBrk="1" hangingPunct="1">
              <a:spcBef>
                <a:spcPct val="0"/>
              </a:spcBef>
              <a:defRPr/>
            </a:pPr>
            <a:r>
              <a:rPr lang="en-US" altLang="en-US" sz="1800" dirty="0" smtClean="0">
                <a:cs typeface="Arial" charset="0"/>
              </a:rPr>
              <a:t>Outgoing Finalized documents</a:t>
            </a:r>
            <a:endParaRPr lang="en-US" altLang="en-US" sz="1800" dirty="0">
              <a:cs typeface="Arial" charset="0"/>
            </a:endParaRPr>
          </a:p>
        </p:txBody>
      </p:sp>
      <p:pic>
        <p:nvPicPr>
          <p:cNvPr id="256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25" y="3225800"/>
            <a:ext cx="4508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18" name="Picture 2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200" y="4083050"/>
            <a:ext cx="4349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9" name="Picture 2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25" y="2371725"/>
            <a:ext cx="4349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0" name="TextBox 26"/>
          <p:cNvSpPr txBox="1">
            <a:spLocks noChangeArrowheads="1"/>
          </p:cNvSpPr>
          <p:nvPr/>
        </p:nvSpPr>
        <p:spPr bwMode="auto">
          <a:xfrm>
            <a:off x="46038" y="4852988"/>
            <a:ext cx="1163637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Facility staff and providers with access to a shared Webmail and SEE mailbox</a:t>
            </a:r>
          </a:p>
        </p:txBody>
      </p:sp>
    </p:spTree>
    <p:extLst>
      <p:ext uri="{BB962C8B-B14F-4D97-AF65-F5344CB8AC3E}">
        <p14:creationId xmlns:p14="http://schemas.microsoft.com/office/powerpoint/2010/main" val="165092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Content Placeholder 2"/>
          <p:cNvSpPr>
            <a:spLocks noGrp="1"/>
          </p:cNvSpPr>
          <p:nvPr>
            <p:ph idx="1"/>
          </p:nvPr>
        </p:nvSpPr>
        <p:spPr>
          <a:xfrm>
            <a:off x="2073275" y="1506538"/>
            <a:ext cx="5164138" cy="4457700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n-US" altLang="en-US" sz="6000" b="1" smtClean="0"/>
              <a:t>View Received Document</a:t>
            </a: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554413" y="6588125"/>
            <a:ext cx="2133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2EB0DD7-EE0B-43A7-95E7-37862414549B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900" smtClean="0"/>
          </a:p>
        </p:txBody>
      </p:sp>
      <p:pic>
        <p:nvPicPr>
          <p:cNvPr id="44036" name="Picture 2" descr="C:\Users\Larry\AppData\Local\Microsoft\Windows\Temporary Internet Files\Content.IE5\B23QLF0S\MC900231382[1]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200" y="4772025"/>
            <a:ext cx="187007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2079625" y="85725"/>
            <a:ext cx="7064375" cy="762000"/>
          </a:xfrm>
        </p:spPr>
        <p:txBody>
          <a:bodyPr/>
          <a:lstStyle/>
          <a:p>
            <a:r>
              <a:rPr lang="en-US" altLang="en-US" smtClean="0"/>
              <a:t>View Received Document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185738" y="911225"/>
            <a:ext cx="8905875" cy="5946775"/>
          </a:xfrm>
        </p:spPr>
        <p:txBody>
          <a:bodyPr/>
          <a:lstStyle/>
          <a:p>
            <a:r>
              <a:rPr lang="en-US" altLang="en-US" smtClean="0"/>
              <a:t>Receive Text Message that new mail has arrived</a:t>
            </a:r>
          </a:p>
          <a:p>
            <a:r>
              <a:rPr lang="en-US" altLang="en-US" smtClean="0"/>
              <a:t>Login to organization’s Webmail mailbox</a:t>
            </a:r>
          </a:p>
          <a:p>
            <a:r>
              <a:rPr lang="en-US" altLang="en-US" smtClean="0"/>
              <a:t>Open the new mail </a:t>
            </a:r>
          </a:p>
          <a:p>
            <a:r>
              <a:rPr lang="en-US" altLang="en-US" smtClean="0"/>
              <a:t>Download the attached document to SEE</a:t>
            </a:r>
          </a:p>
          <a:p>
            <a:r>
              <a:rPr lang="en-US" altLang="en-US" smtClean="0"/>
              <a:t>View and print the document from SEE</a:t>
            </a:r>
          </a:p>
          <a:p>
            <a:r>
              <a:rPr lang="en-US" altLang="en-US" smtClean="0"/>
              <a:t>Exit SEE, returning back to Webmail</a:t>
            </a:r>
          </a:p>
          <a:p>
            <a:r>
              <a:rPr lang="en-US" altLang="en-US" smtClean="0"/>
              <a:t>Delete the originally received message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F2DE0E4-CC49-4C4B-AF9D-01283E889225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9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mtClean="0"/>
              <a:t>Login to Webmail</a:t>
            </a: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87DB7B8-9B91-49B1-9D96-6F269FA7D09B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900" smtClean="0"/>
          </a:p>
        </p:txBody>
      </p:sp>
      <p:grpSp>
        <p:nvGrpSpPr>
          <p:cNvPr id="46084" name="Group 2"/>
          <p:cNvGrpSpPr>
            <a:grpSpLocks/>
          </p:cNvGrpSpPr>
          <p:nvPr/>
        </p:nvGrpSpPr>
        <p:grpSpPr bwMode="auto">
          <a:xfrm>
            <a:off x="1438275" y="1374775"/>
            <a:ext cx="6299200" cy="4627563"/>
            <a:chOff x="1438031" y="1375508"/>
            <a:chExt cx="6299200" cy="4626707"/>
          </a:xfrm>
        </p:grpSpPr>
        <p:sp>
          <p:nvSpPr>
            <p:cNvPr id="2" name="Rectangle 1"/>
            <p:cNvSpPr/>
            <p:nvPr/>
          </p:nvSpPr>
          <p:spPr bwMode="auto">
            <a:xfrm>
              <a:off x="1438031" y="1375508"/>
              <a:ext cx="6299200" cy="462670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4608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413" y="3183182"/>
              <a:ext cx="5591175" cy="2695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087" name="Picture 4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1673" y="1540645"/>
              <a:ext cx="2709802" cy="1369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dirty="0" smtClean="0"/>
              <a:t>First Time: Create new password</a:t>
            </a: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87DB7B8-9B91-49B1-9D96-6F269FA7D09B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900" smtClean="0"/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122" y="1207698"/>
            <a:ext cx="7514319" cy="4451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200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get a warning…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418667"/>
            <a:ext cx="8534400" cy="90593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Click “I Understand the Risks” and then “Add Exception…”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636DD0-3023-4F6A-B0F7-43A7E34842B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16" y="1087261"/>
            <a:ext cx="4512236" cy="2604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268" y="1060322"/>
            <a:ext cx="4289425" cy="318941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H="1" flipV="1">
            <a:off x="1312333" y="3335867"/>
            <a:ext cx="1024467" cy="217593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6027770" y="4025901"/>
            <a:ext cx="440763" cy="13927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360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1"/>
          <p:cNvSpPr>
            <a:spLocks noChangeArrowheads="1"/>
          </p:cNvSpPr>
          <p:nvPr/>
        </p:nvSpPr>
        <p:spPr bwMode="auto">
          <a:xfrm>
            <a:off x="0" y="0"/>
            <a:ext cx="2595563" cy="1062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219" name="Rectangle 38"/>
          <p:cNvSpPr>
            <a:spLocks noChangeArrowheads="1"/>
          </p:cNvSpPr>
          <p:nvPr/>
        </p:nvSpPr>
        <p:spPr bwMode="auto">
          <a:xfrm>
            <a:off x="747713" y="3859213"/>
            <a:ext cx="3544887" cy="447675"/>
          </a:xfrm>
          <a:prstGeom prst="rect">
            <a:avLst/>
          </a:prstGeom>
          <a:gradFill rotWithShape="1">
            <a:gsLst>
              <a:gs pos="0">
                <a:srgbClr val="00BF73"/>
              </a:gs>
              <a:gs pos="37900">
                <a:srgbClr val="00FF99"/>
              </a:gs>
              <a:gs pos="100000">
                <a:srgbClr val="CCFF66"/>
              </a:gs>
            </a:gsLst>
            <a:lin ang="0" scaled="1"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Physician Office</a:t>
            </a:r>
          </a:p>
        </p:txBody>
      </p:sp>
      <p:sp>
        <p:nvSpPr>
          <p:cNvPr id="9220" name="Rectangle 2"/>
          <p:cNvSpPr>
            <a:spLocks noChangeArrowheads="1"/>
          </p:cNvSpPr>
          <p:nvPr/>
        </p:nvSpPr>
        <p:spPr bwMode="auto">
          <a:xfrm>
            <a:off x="577850" y="4746625"/>
            <a:ext cx="3714750" cy="447675"/>
          </a:xfrm>
          <a:prstGeom prst="rect">
            <a:avLst/>
          </a:prstGeom>
          <a:gradFill rotWithShape="1">
            <a:gsLst>
              <a:gs pos="0">
                <a:srgbClr val="009900"/>
              </a:gs>
              <a:gs pos="37900">
                <a:srgbClr val="00CC00"/>
              </a:gs>
              <a:gs pos="100000">
                <a:srgbClr val="CCFF66"/>
              </a:gs>
            </a:gsLst>
            <a:lin ang="0" scaled="1"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Living at Home</a:t>
            </a:r>
          </a:p>
        </p:txBody>
      </p:sp>
      <p:sp>
        <p:nvSpPr>
          <p:cNvPr id="9221" name="Rounded Rectangle 4"/>
          <p:cNvSpPr>
            <a:spLocks noChangeArrowheads="1"/>
          </p:cNvSpPr>
          <p:nvPr/>
        </p:nvSpPr>
        <p:spPr bwMode="auto">
          <a:xfrm>
            <a:off x="1604963" y="3152775"/>
            <a:ext cx="412750" cy="601663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9144" rIns="9144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CBS</a:t>
            </a:r>
          </a:p>
        </p:txBody>
      </p:sp>
      <p:sp>
        <p:nvSpPr>
          <p:cNvPr id="9222" name="Rounded Rectangle 6"/>
          <p:cNvSpPr>
            <a:spLocks noChangeArrowheads="1"/>
          </p:cNvSpPr>
          <p:nvPr/>
        </p:nvSpPr>
        <p:spPr bwMode="auto">
          <a:xfrm>
            <a:off x="2081213" y="3022600"/>
            <a:ext cx="544512" cy="731838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Outpt. Rehab</a:t>
            </a:r>
          </a:p>
        </p:txBody>
      </p:sp>
      <p:sp>
        <p:nvSpPr>
          <p:cNvPr id="9223" name="Rounded Rectangle 7"/>
          <p:cNvSpPr>
            <a:spLocks noChangeArrowheads="1"/>
          </p:cNvSpPr>
          <p:nvPr/>
        </p:nvSpPr>
        <p:spPr bwMode="auto">
          <a:xfrm>
            <a:off x="3222625" y="2897188"/>
            <a:ext cx="527050" cy="862012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Home Health</a:t>
            </a:r>
          </a:p>
        </p:txBody>
      </p:sp>
      <p:sp>
        <p:nvSpPr>
          <p:cNvPr id="9224" name="Rounded Rectangle 8"/>
          <p:cNvSpPr>
            <a:spLocks noChangeArrowheads="1"/>
          </p:cNvSpPr>
          <p:nvPr/>
        </p:nvSpPr>
        <p:spPr bwMode="auto">
          <a:xfrm>
            <a:off x="2687638" y="3022600"/>
            <a:ext cx="479425" cy="738188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Adult Day Care</a:t>
            </a:r>
          </a:p>
        </p:txBody>
      </p:sp>
      <p:sp>
        <p:nvSpPr>
          <p:cNvPr id="9225" name="Rounded Rectangle 9"/>
          <p:cNvSpPr>
            <a:spLocks noChangeArrowheads="1"/>
          </p:cNvSpPr>
          <p:nvPr/>
        </p:nvSpPr>
        <p:spPr bwMode="auto">
          <a:xfrm>
            <a:off x="3803650" y="2711450"/>
            <a:ext cx="488950" cy="1049338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PACE</a:t>
            </a:r>
          </a:p>
        </p:txBody>
      </p:sp>
      <p:sp>
        <p:nvSpPr>
          <p:cNvPr id="9226" name="Parallelogram 10"/>
          <p:cNvSpPr>
            <a:spLocks noChangeArrowheads="1"/>
          </p:cNvSpPr>
          <p:nvPr/>
        </p:nvSpPr>
        <p:spPr bwMode="auto">
          <a:xfrm rot="-1451382">
            <a:off x="4273550" y="4530725"/>
            <a:ext cx="1322388" cy="415925"/>
          </a:xfrm>
          <a:prstGeom prst="parallelogram">
            <a:avLst>
              <a:gd name="adj" fmla="val 46749"/>
            </a:avLst>
          </a:prstGeom>
          <a:solidFill>
            <a:srgbClr val="CCFF6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Assist Living</a:t>
            </a:r>
          </a:p>
        </p:txBody>
      </p:sp>
      <p:sp>
        <p:nvSpPr>
          <p:cNvPr id="9227" name="Parallelogram 12"/>
          <p:cNvSpPr>
            <a:spLocks noChangeArrowheads="1"/>
          </p:cNvSpPr>
          <p:nvPr/>
        </p:nvSpPr>
        <p:spPr bwMode="auto">
          <a:xfrm rot="-1451382">
            <a:off x="5389563" y="4040188"/>
            <a:ext cx="1320800" cy="415925"/>
          </a:xfrm>
          <a:prstGeom prst="parallelogram">
            <a:avLst>
              <a:gd name="adj" fmla="val 46693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Nursing Home</a:t>
            </a:r>
          </a:p>
        </p:txBody>
      </p:sp>
      <p:sp>
        <p:nvSpPr>
          <p:cNvPr id="9228" name="Parallelogram 13"/>
          <p:cNvSpPr>
            <a:spLocks noChangeArrowheads="1"/>
          </p:cNvSpPr>
          <p:nvPr/>
        </p:nvSpPr>
        <p:spPr bwMode="auto">
          <a:xfrm rot="-1451382">
            <a:off x="5407025" y="3527425"/>
            <a:ext cx="923925" cy="415925"/>
          </a:xfrm>
          <a:prstGeom prst="parallelogram">
            <a:avLst>
              <a:gd name="adj" fmla="val 46659"/>
            </a:avLst>
          </a:prstGeom>
          <a:solidFill>
            <a:srgbClr val="FDCF0B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SNF</a:t>
            </a:r>
          </a:p>
        </p:txBody>
      </p:sp>
      <p:sp>
        <p:nvSpPr>
          <p:cNvPr id="9229" name="Parallelogram 14"/>
          <p:cNvSpPr>
            <a:spLocks noChangeArrowheads="1"/>
          </p:cNvSpPr>
          <p:nvPr/>
        </p:nvSpPr>
        <p:spPr bwMode="auto">
          <a:xfrm rot="-1451382">
            <a:off x="6911975" y="2871788"/>
            <a:ext cx="923925" cy="417512"/>
          </a:xfrm>
          <a:prstGeom prst="parallelogram">
            <a:avLst>
              <a:gd name="adj" fmla="val 46482"/>
            </a:avLst>
          </a:prstGeom>
          <a:solidFill>
            <a:srgbClr val="FE780A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LTACH</a:t>
            </a:r>
          </a:p>
        </p:txBody>
      </p:sp>
      <p:sp>
        <p:nvSpPr>
          <p:cNvPr id="9230" name="Parallelogram 15"/>
          <p:cNvSpPr>
            <a:spLocks noChangeArrowheads="1"/>
          </p:cNvSpPr>
          <p:nvPr/>
        </p:nvSpPr>
        <p:spPr bwMode="auto">
          <a:xfrm rot="-1451382">
            <a:off x="6165850" y="3194050"/>
            <a:ext cx="925513" cy="415925"/>
          </a:xfrm>
          <a:prstGeom prst="parallelogram">
            <a:avLst>
              <a:gd name="adj" fmla="val 46739"/>
            </a:avLst>
          </a:prstGeom>
          <a:solidFill>
            <a:srgbClr val="FDAC0B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IRF</a:t>
            </a:r>
          </a:p>
        </p:txBody>
      </p:sp>
      <p:sp>
        <p:nvSpPr>
          <p:cNvPr id="9231" name="Rectangle 16"/>
          <p:cNvSpPr>
            <a:spLocks noChangeArrowheads="1"/>
          </p:cNvSpPr>
          <p:nvPr/>
        </p:nvSpPr>
        <p:spPr bwMode="auto">
          <a:xfrm>
            <a:off x="7775575" y="1658938"/>
            <a:ext cx="765175" cy="1760537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Acute Care Hospital</a:t>
            </a:r>
          </a:p>
        </p:txBody>
      </p:sp>
      <p:sp>
        <p:nvSpPr>
          <p:cNvPr id="9232" name="Parallelogram 17"/>
          <p:cNvSpPr>
            <a:spLocks noChangeArrowheads="1"/>
          </p:cNvSpPr>
          <p:nvPr/>
        </p:nvSpPr>
        <p:spPr bwMode="auto">
          <a:xfrm rot="-1451382">
            <a:off x="5345113" y="2609850"/>
            <a:ext cx="2570162" cy="415925"/>
          </a:xfrm>
          <a:prstGeom prst="parallelogram">
            <a:avLst>
              <a:gd name="adj" fmla="val 46717"/>
            </a:avLst>
          </a:prstGeom>
          <a:solidFill>
            <a:srgbClr val="FF006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Emergency Department</a:t>
            </a:r>
          </a:p>
        </p:txBody>
      </p:sp>
      <p:sp>
        <p:nvSpPr>
          <p:cNvPr id="9233" name="Parallelogram 18"/>
          <p:cNvSpPr>
            <a:spLocks noChangeArrowheads="1"/>
          </p:cNvSpPr>
          <p:nvPr/>
        </p:nvSpPr>
        <p:spPr bwMode="auto">
          <a:xfrm rot="-1451382">
            <a:off x="4271963" y="3646488"/>
            <a:ext cx="1322387" cy="415925"/>
          </a:xfrm>
          <a:prstGeom prst="parallelogram">
            <a:avLst>
              <a:gd name="adj" fmla="val 46749"/>
            </a:avLst>
          </a:prstGeom>
          <a:solidFill>
            <a:srgbClr val="FF612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Urgent Care</a:t>
            </a:r>
          </a:p>
        </p:txBody>
      </p:sp>
      <p:sp>
        <p:nvSpPr>
          <p:cNvPr id="9234" name="Rectangle 20"/>
          <p:cNvSpPr>
            <a:spLocks noChangeArrowheads="1"/>
          </p:cNvSpPr>
          <p:nvPr/>
        </p:nvSpPr>
        <p:spPr bwMode="auto">
          <a:xfrm>
            <a:off x="4518025" y="2587625"/>
            <a:ext cx="765175" cy="774700"/>
          </a:xfrm>
          <a:prstGeom prst="rect">
            <a:avLst/>
          </a:prstGeom>
          <a:solidFill>
            <a:srgbClr val="FF669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Psych Hospital</a:t>
            </a:r>
          </a:p>
        </p:txBody>
      </p:sp>
      <p:sp>
        <p:nvSpPr>
          <p:cNvPr id="9235" name="Rectangle 21"/>
          <p:cNvSpPr>
            <a:spLocks noChangeArrowheads="1"/>
          </p:cNvSpPr>
          <p:nvPr/>
        </p:nvSpPr>
        <p:spPr bwMode="auto">
          <a:xfrm>
            <a:off x="8026400" y="3556000"/>
            <a:ext cx="765175" cy="623888"/>
          </a:xfrm>
          <a:prstGeom prst="rect">
            <a:avLst/>
          </a:prstGeom>
          <a:solidFill>
            <a:srgbClr val="3399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Hospice Facility</a:t>
            </a:r>
          </a:p>
        </p:txBody>
      </p:sp>
      <p:sp>
        <p:nvSpPr>
          <p:cNvPr id="9236" name="Rounded Rectangle 22"/>
          <p:cNvSpPr>
            <a:spLocks noChangeArrowheads="1"/>
          </p:cNvSpPr>
          <p:nvPr/>
        </p:nvSpPr>
        <p:spPr bwMode="auto">
          <a:xfrm>
            <a:off x="7993063" y="4373563"/>
            <a:ext cx="874712" cy="461962"/>
          </a:xfrm>
          <a:prstGeom prst="roundRect">
            <a:avLst>
              <a:gd name="adj" fmla="val 16667"/>
            </a:avLst>
          </a:prstGeom>
          <a:solidFill>
            <a:srgbClr val="006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Home Hospice</a:t>
            </a:r>
          </a:p>
        </p:txBody>
      </p:sp>
      <p:sp>
        <p:nvSpPr>
          <p:cNvPr id="9237" name="Rounded Rectangle 24"/>
          <p:cNvSpPr>
            <a:spLocks noChangeArrowheads="1"/>
          </p:cNvSpPr>
          <p:nvPr/>
        </p:nvSpPr>
        <p:spPr bwMode="auto">
          <a:xfrm>
            <a:off x="995363" y="3152775"/>
            <a:ext cx="544512" cy="600075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Outpt. Behav. Health</a:t>
            </a:r>
          </a:p>
        </p:txBody>
      </p:sp>
      <p:cxnSp>
        <p:nvCxnSpPr>
          <p:cNvPr id="9238" name="Straight Arrow Connector 26"/>
          <p:cNvCxnSpPr>
            <a:cxnSpLocks noChangeShapeType="1"/>
          </p:cNvCxnSpPr>
          <p:nvPr/>
        </p:nvCxnSpPr>
        <p:spPr bwMode="auto">
          <a:xfrm>
            <a:off x="473075" y="5478463"/>
            <a:ext cx="83185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9" name="Straight Arrow Connector 27"/>
          <p:cNvCxnSpPr>
            <a:cxnSpLocks noChangeShapeType="1"/>
          </p:cNvCxnSpPr>
          <p:nvPr/>
        </p:nvCxnSpPr>
        <p:spPr bwMode="auto">
          <a:xfrm flipV="1">
            <a:off x="500063" y="1473200"/>
            <a:ext cx="15875" cy="4005263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40" name="TextBox 31"/>
          <p:cNvSpPr txBox="1">
            <a:spLocks noChangeArrowheads="1"/>
          </p:cNvSpPr>
          <p:nvPr/>
        </p:nvSpPr>
        <p:spPr bwMode="auto">
          <a:xfrm>
            <a:off x="3192463" y="5518150"/>
            <a:ext cx="2305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  <a:cs typeface="Times New Roman" pitchFamily="18" charset="0"/>
              </a:rPr>
              <a:t>Acuity of Illness</a:t>
            </a:r>
          </a:p>
        </p:txBody>
      </p:sp>
      <p:sp>
        <p:nvSpPr>
          <p:cNvPr id="9241" name="TextBox 32"/>
          <p:cNvSpPr txBox="1">
            <a:spLocks noChangeArrowheads="1"/>
          </p:cNvSpPr>
          <p:nvPr/>
        </p:nvSpPr>
        <p:spPr bwMode="auto">
          <a:xfrm rot="-5400000">
            <a:off x="-942975" y="3187701"/>
            <a:ext cx="24018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  <a:cs typeface="Times New Roman" pitchFamily="18" charset="0"/>
              </a:rPr>
              <a:t>Intensity of Care</a:t>
            </a:r>
          </a:p>
        </p:txBody>
      </p:sp>
      <p:sp>
        <p:nvSpPr>
          <p:cNvPr id="9242" name="TextBox 34"/>
          <p:cNvSpPr txBox="1">
            <a:spLocks noChangeArrowheads="1"/>
          </p:cNvSpPr>
          <p:nvPr/>
        </p:nvSpPr>
        <p:spPr bwMode="auto">
          <a:xfrm>
            <a:off x="5715000" y="6096000"/>
            <a:ext cx="29067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Adapted from Derr and Wolf, 2012</a:t>
            </a:r>
          </a:p>
        </p:txBody>
      </p:sp>
      <p:sp>
        <p:nvSpPr>
          <p:cNvPr id="9243" name="TextBox 35"/>
          <p:cNvSpPr txBox="1">
            <a:spLocks noChangeArrowheads="1"/>
          </p:cNvSpPr>
          <p:nvPr/>
        </p:nvSpPr>
        <p:spPr bwMode="auto">
          <a:xfrm>
            <a:off x="-1588" y="5518150"/>
            <a:ext cx="512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Low</a:t>
            </a:r>
          </a:p>
        </p:txBody>
      </p:sp>
      <p:sp>
        <p:nvSpPr>
          <p:cNvPr id="9244" name="TextBox 36"/>
          <p:cNvSpPr txBox="1">
            <a:spLocks noChangeArrowheads="1"/>
          </p:cNvSpPr>
          <p:nvPr/>
        </p:nvSpPr>
        <p:spPr bwMode="auto">
          <a:xfrm>
            <a:off x="-41275" y="1504950"/>
            <a:ext cx="5540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High</a:t>
            </a:r>
          </a:p>
        </p:txBody>
      </p:sp>
      <p:sp>
        <p:nvSpPr>
          <p:cNvPr id="9245" name="TextBox 37"/>
          <p:cNvSpPr txBox="1">
            <a:spLocks noChangeArrowheads="1"/>
          </p:cNvSpPr>
          <p:nvPr/>
        </p:nvSpPr>
        <p:spPr bwMode="auto">
          <a:xfrm>
            <a:off x="8148638" y="5526088"/>
            <a:ext cx="5540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High</a:t>
            </a:r>
          </a:p>
        </p:txBody>
      </p:sp>
      <p:sp>
        <p:nvSpPr>
          <p:cNvPr id="9246" name="Rectangle 40"/>
          <p:cNvSpPr>
            <a:spLocks noChangeArrowheads="1"/>
          </p:cNvSpPr>
          <p:nvPr/>
        </p:nvSpPr>
        <p:spPr bwMode="auto">
          <a:xfrm>
            <a:off x="747713" y="4373563"/>
            <a:ext cx="3544887" cy="320675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Outpatient Testing/Pharmacy/DME</a:t>
            </a:r>
          </a:p>
        </p:txBody>
      </p:sp>
      <p:sp>
        <p:nvSpPr>
          <p:cNvPr id="92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375F796-02DD-4F98-A5D9-1EAD0944660C}" type="slidenum">
              <a:rPr lang="en-US" altLang="en-US" sz="1200" smtClean="0"/>
              <a:pPr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 smtClean="0"/>
          </a:p>
        </p:txBody>
      </p:sp>
      <p:sp>
        <p:nvSpPr>
          <p:cNvPr id="9248" name="Title 1"/>
          <p:cNvSpPr txBox="1">
            <a:spLocks/>
          </p:cNvSpPr>
          <p:nvPr/>
        </p:nvSpPr>
        <p:spPr bwMode="auto">
          <a:xfrm>
            <a:off x="420688" y="61913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 smtClean="0">
                <a:latin typeface="Arial Narrow" pitchFamily="34" charset="0"/>
              </a:rPr>
              <a:t>The </a:t>
            </a:r>
            <a:r>
              <a:rPr lang="en-US" altLang="en-US" sz="4000" b="1" dirty="0">
                <a:latin typeface="Arial Narrow" pitchFamily="34" charset="0"/>
              </a:rPr>
              <a:t>Spectrum of </a:t>
            </a:r>
            <a:r>
              <a:rPr lang="en-US" altLang="en-US" sz="4000" b="1" dirty="0" smtClean="0">
                <a:latin typeface="Arial Narrow" pitchFamily="34" charset="0"/>
              </a:rPr>
              <a:t>Care is Vast…</a:t>
            </a:r>
            <a:endParaRPr lang="en-US" altLang="en-US" sz="4000" b="1" dirty="0">
              <a:latin typeface="Arial Narrow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465" y="6070072"/>
            <a:ext cx="8534400" cy="7286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Click “Confirm Security Exception”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636DD0-3023-4F6A-B0F7-43A7E34842B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957262"/>
            <a:ext cx="4914900" cy="494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 bwMode="auto">
          <a:xfrm flipV="1">
            <a:off x="1303867" y="5638800"/>
            <a:ext cx="3107266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get a warning…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43933" y="3869797"/>
            <a:ext cx="853440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 smtClean="0"/>
              <a:t>Make sure this is checked</a:t>
            </a:r>
            <a:endParaRPr lang="en-US" kern="0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>
            <a:off x="2543175" y="4416428"/>
            <a:ext cx="1867958" cy="6511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2917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50" y="1698306"/>
            <a:ext cx="4949540" cy="370587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08684"/>
            <a:ext cx="8534400" cy="7286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Click “Reload Current Page” symbol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636DD0-3023-4F6A-B0F7-43A7E34842B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3065929" y="1404779"/>
            <a:ext cx="176804" cy="6681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</a:t>
            </a:r>
            <a:r>
              <a:rPr lang="en-US" dirty="0" smtClean="0"/>
              <a:t>still get </a:t>
            </a:r>
            <a:r>
              <a:rPr lang="en-US" dirty="0"/>
              <a:t>a warning…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6638" y="3162880"/>
            <a:ext cx="3207924" cy="125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82" y="5152799"/>
            <a:ext cx="7105530" cy="1222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62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mtClean="0"/>
              <a:t>Open New Mail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2891BA-859F-4710-BA75-420D39D6072E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900" smtClean="0"/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8" y="1014413"/>
            <a:ext cx="9077325" cy="4829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Oval 2"/>
          <p:cNvSpPr>
            <a:spLocks noChangeArrowheads="1"/>
          </p:cNvSpPr>
          <p:nvPr/>
        </p:nvSpPr>
        <p:spPr bwMode="auto">
          <a:xfrm>
            <a:off x="1296988" y="1958975"/>
            <a:ext cx="2955925" cy="611188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mtClean="0"/>
              <a:t>Download Attached Document</a:t>
            </a: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2E0715B-D2F4-405D-ACC1-70FB0F538813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900" smtClean="0"/>
          </a:p>
        </p:txBody>
      </p:sp>
      <p:grpSp>
        <p:nvGrpSpPr>
          <p:cNvPr id="48132" name="Group 1"/>
          <p:cNvGrpSpPr>
            <a:grpSpLocks/>
          </p:cNvGrpSpPr>
          <p:nvPr/>
        </p:nvGrpSpPr>
        <p:grpSpPr bwMode="auto">
          <a:xfrm>
            <a:off x="34925" y="1017588"/>
            <a:ext cx="9039225" cy="5305425"/>
            <a:chOff x="52388" y="776288"/>
            <a:chExt cx="9039225" cy="5305425"/>
          </a:xfrm>
        </p:grpSpPr>
        <p:pic>
          <p:nvPicPr>
            <p:cNvPr id="70660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2388" y="776288"/>
              <a:ext cx="9039225" cy="530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34" name="Oval 2"/>
            <p:cNvSpPr>
              <a:spLocks noChangeArrowheads="1"/>
            </p:cNvSpPr>
            <p:nvPr/>
          </p:nvSpPr>
          <p:spPr bwMode="auto">
            <a:xfrm>
              <a:off x="4316397" y="5702062"/>
              <a:ext cx="1877369" cy="267526"/>
            </a:xfrm>
            <a:prstGeom prst="ellips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mtClean="0"/>
              <a:t>Download Attached Document</a:t>
            </a: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2E0715B-D2F4-405D-ACC1-70FB0F538813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90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992601"/>
            <a:ext cx="8477249" cy="5580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168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dirty="0" smtClean="0"/>
              <a:t>Reload if you don’t see your CCD</a:t>
            </a: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6ABAEB1-6A63-4757-8719-76CEE30D8226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90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238125" y="761999"/>
            <a:ext cx="8685742" cy="5927725"/>
            <a:chOff x="238125" y="727075"/>
            <a:chExt cx="8685742" cy="5962650"/>
          </a:xfrm>
        </p:grpSpPr>
        <p:pic>
          <p:nvPicPr>
            <p:cNvPr id="9523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38125" y="727075"/>
              <a:ext cx="8667750" cy="59626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1871133" y="3031067"/>
              <a:ext cx="7052734" cy="33866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1" y="3443669"/>
            <a:ext cx="2556932" cy="2506299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03867" y="1099342"/>
            <a:ext cx="7399866" cy="728663"/>
          </a:xfrm>
        </p:spPr>
        <p:txBody>
          <a:bodyPr/>
          <a:lstStyle/>
          <a:p>
            <a:pPr marL="0" indent="0">
              <a:buNone/>
            </a:pPr>
            <a:r>
              <a:rPr lang="en-US" sz="3400" dirty="0" smtClean="0"/>
              <a:t>Right-Click on blank area and then click on Reload symbol</a:t>
            </a:r>
            <a:endParaRPr lang="en-US" sz="3400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699933" y="2099733"/>
            <a:ext cx="1286934" cy="1591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0535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Maximize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636DD0-3023-4F6A-B0F7-43A7E34842B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91"/>
          <a:stretch/>
        </p:blipFill>
        <p:spPr>
          <a:xfrm>
            <a:off x="279400" y="1160674"/>
            <a:ext cx="8441267" cy="5070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 bwMode="auto">
          <a:xfrm>
            <a:off x="5731933" y="660399"/>
            <a:ext cx="2091267" cy="7789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1934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mtClean="0"/>
              <a:t>Enter Your Information</a:t>
            </a: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03A165B-3119-48C3-88E4-280CC4010C98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900" smtClean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85738" y="911225"/>
            <a:ext cx="8905875" cy="59467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dirty="0" smtClean="0"/>
              <a:t>First time you access SEE, you will need to enter information about yourself</a:t>
            </a:r>
          </a:p>
          <a:p>
            <a:pPr lvl="1">
              <a:defRPr/>
            </a:pPr>
            <a:r>
              <a:rPr lang="en-US" altLang="en-US" dirty="0" smtClean="0"/>
              <a:t>Name</a:t>
            </a:r>
          </a:p>
          <a:p>
            <a:pPr lvl="1">
              <a:defRPr/>
            </a:pPr>
            <a:r>
              <a:rPr lang="en-US" altLang="en-US" dirty="0" smtClean="0"/>
              <a:t>Credentials</a:t>
            </a:r>
          </a:p>
          <a:p>
            <a:pPr lvl="1">
              <a:defRPr/>
            </a:pPr>
            <a:r>
              <a:rPr lang="en-US" altLang="en-US" dirty="0" smtClean="0"/>
              <a:t>Contact Information</a:t>
            </a:r>
          </a:p>
          <a:p>
            <a:pPr lvl="1">
              <a:defRPr/>
            </a:pPr>
            <a:r>
              <a:rPr lang="en-US" altLang="en-US" dirty="0" smtClean="0"/>
              <a:t>NPI Number (if applicable)</a:t>
            </a:r>
          </a:p>
          <a:p>
            <a:pPr>
              <a:defRPr/>
            </a:pPr>
            <a:r>
              <a:rPr lang="en-US" altLang="en-US" dirty="0" smtClean="0"/>
              <a:t>Makes it easier for SEE to add your information to your documents</a:t>
            </a:r>
          </a:p>
          <a:p>
            <a:pPr>
              <a:defRPr/>
            </a:pPr>
            <a:r>
              <a:rPr lang="en-US" altLang="en-US" dirty="0" smtClean="0"/>
              <a:t>Will never have to enter this again</a:t>
            </a:r>
          </a:p>
        </p:txBody>
      </p:sp>
    </p:spTree>
    <p:extLst>
      <p:ext uri="{BB962C8B-B14F-4D97-AF65-F5344CB8AC3E}">
        <p14:creationId xmlns:p14="http://schemas.microsoft.com/office/powerpoint/2010/main" val="234041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login – fill out all user info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636DD0-3023-4F6A-B0F7-43A7E34842B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5400" y="1006204"/>
            <a:ext cx="3759200" cy="553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840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dirty="0" smtClean="0"/>
              <a:t>Click to update user info any time</a:t>
            </a: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6ABAEB1-6A63-4757-8719-76CEE30D8226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900" smtClean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8125" y="1023412"/>
            <a:ext cx="8667750" cy="4996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 bwMode="auto">
          <a:xfrm flipH="1">
            <a:off x="1998133" y="626533"/>
            <a:ext cx="1227667" cy="482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3048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66"/>
          <p:cNvSpPr>
            <a:spLocks noChangeArrowheads="1"/>
          </p:cNvSpPr>
          <p:nvPr/>
        </p:nvSpPr>
        <p:spPr bwMode="auto">
          <a:xfrm>
            <a:off x="0" y="0"/>
            <a:ext cx="2595563" cy="1062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243" name="Rectangle 38"/>
          <p:cNvSpPr>
            <a:spLocks noChangeArrowheads="1"/>
          </p:cNvSpPr>
          <p:nvPr/>
        </p:nvSpPr>
        <p:spPr bwMode="auto">
          <a:xfrm>
            <a:off x="747713" y="3859213"/>
            <a:ext cx="3544887" cy="447675"/>
          </a:xfrm>
          <a:prstGeom prst="rect">
            <a:avLst/>
          </a:prstGeom>
          <a:gradFill rotWithShape="1">
            <a:gsLst>
              <a:gs pos="0">
                <a:srgbClr val="00BF73"/>
              </a:gs>
              <a:gs pos="37900">
                <a:srgbClr val="00FF99"/>
              </a:gs>
              <a:gs pos="100000">
                <a:srgbClr val="CCFF66"/>
              </a:gs>
            </a:gsLst>
            <a:lin ang="0" scaled="1"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Physician Office</a:t>
            </a:r>
          </a:p>
        </p:txBody>
      </p:sp>
      <p:sp>
        <p:nvSpPr>
          <p:cNvPr id="10244" name="Rectangle 2"/>
          <p:cNvSpPr>
            <a:spLocks noChangeArrowheads="1"/>
          </p:cNvSpPr>
          <p:nvPr/>
        </p:nvSpPr>
        <p:spPr bwMode="auto">
          <a:xfrm>
            <a:off x="577850" y="4746625"/>
            <a:ext cx="3714750" cy="447675"/>
          </a:xfrm>
          <a:prstGeom prst="rect">
            <a:avLst/>
          </a:prstGeom>
          <a:gradFill rotWithShape="1">
            <a:gsLst>
              <a:gs pos="0">
                <a:srgbClr val="009900"/>
              </a:gs>
              <a:gs pos="37900">
                <a:srgbClr val="00CC00"/>
              </a:gs>
              <a:gs pos="100000">
                <a:srgbClr val="CCFF66"/>
              </a:gs>
            </a:gsLst>
            <a:lin ang="0" scaled="1"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Living at Home</a:t>
            </a:r>
          </a:p>
        </p:txBody>
      </p:sp>
      <p:sp>
        <p:nvSpPr>
          <p:cNvPr id="10245" name="Rounded Rectangle 4"/>
          <p:cNvSpPr>
            <a:spLocks noChangeArrowheads="1"/>
          </p:cNvSpPr>
          <p:nvPr/>
        </p:nvSpPr>
        <p:spPr bwMode="auto">
          <a:xfrm>
            <a:off x="1604963" y="3152775"/>
            <a:ext cx="412750" cy="601663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9144" rIns="9144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CBS</a:t>
            </a:r>
          </a:p>
        </p:txBody>
      </p:sp>
      <p:sp>
        <p:nvSpPr>
          <p:cNvPr id="10246" name="Rounded Rectangle 6"/>
          <p:cNvSpPr>
            <a:spLocks noChangeArrowheads="1"/>
          </p:cNvSpPr>
          <p:nvPr/>
        </p:nvSpPr>
        <p:spPr bwMode="auto">
          <a:xfrm>
            <a:off x="2081213" y="3022600"/>
            <a:ext cx="544512" cy="731838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Outpt. Rehab</a:t>
            </a:r>
          </a:p>
        </p:txBody>
      </p:sp>
      <p:sp>
        <p:nvSpPr>
          <p:cNvPr id="10247" name="Rounded Rectangle 7"/>
          <p:cNvSpPr>
            <a:spLocks noChangeArrowheads="1"/>
          </p:cNvSpPr>
          <p:nvPr/>
        </p:nvSpPr>
        <p:spPr bwMode="auto">
          <a:xfrm>
            <a:off x="3222625" y="2897188"/>
            <a:ext cx="527050" cy="862012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Home Health</a:t>
            </a:r>
          </a:p>
        </p:txBody>
      </p:sp>
      <p:sp>
        <p:nvSpPr>
          <p:cNvPr id="10248" name="Rounded Rectangle 8"/>
          <p:cNvSpPr>
            <a:spLocks noChangeArrowheads="1"/>
          </p:cNvSpPr>
          <p:nvPr/>
        </p:nvSpPr>
        <p:spPr bwMode="auto">
          <a:xfrm>
            <a:off x="2687638" y="3022600"/>
            <a:ext cx="479425" cy="738188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Adult Day Care</a:t>
            </a:r>
          </a:p>
        </p:txBody>
      </p:sp>
      <p:sp>
        <p:nvSpPr>
          <p:cNvPr id="10249" name="Rounded Rectangle 9"/>
          <p:cNvSpPr>
            <a:spLocks noChangeArrowheads="1"/>
          </p:cNvSpPr>
          <p:nvPr/>
        </p:nvSpPr>
        <p:spPr bwMode="auto">
          <a:xfrm>
            <a:off x="3803650" y="2711450"/>
            <a:ext cx="488950" cy="1049338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PACE</a:t>
            </a:r>
          </a:p>
        </p:txBody>
      </p:sp>
      <p:sp>
        <p:nvSpPr>
          <p:cNvPr id="10250" name="Parallelogram 10"/>
          <p:cNvSpPr>
            <a:spLocks noChangeArrowheads="1"/>
          </p:cNvSpPr>
          <p:nvPr/>
        </p:nvSpPr>
        <p:spPr bwMode="auto">
          <a:xfrm rot="-1451382">
            <a:off x="4273550" y="4530725"/>
            <a:ext cx="1322388" cy="415925"/>
          </a:xfrm>
          <a:prstGeom prst="parallelogram">
            <a:avLst>
              <a:gd name="adj" fmla="val 46749"/>
            </a:avLst>
          </a:prstGeom>
          <a:solidFill>
            <a:srgbClr val="CCFF6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Assist Living</a:t>
            </a:r>
          </a:p>
        </p:txBody>
      </p:sp>
      <p:sp>
        <p:nvSpPr>
          <p:cNvPr id="10251" name="Parallelogram 12"/>
          <p:cNvSpPr>
            <a:spLocks noChangeArrowheads="1"/>
          </p:cNvSpPr>
          <p:nvPr/>
        </p:nvSpPr>
        <p:spPr bwMode="auto">
          <a:xfrm rot="-1451382">
            <a:off x="5389563" y="4040188"/>
            <a:ext cx="1320800" cy="415925"/>
          </a:xfrm>
          <a:prstGeom prst="parallelogram">
            <a:avLst>
              <a:gd name="adj" fmla="val 46693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Nursing Home</a:t>
            </a:r>
          </a:p>
        </p:txBody>
      </p:sp>
      <p:sp>
        <p:nvSpPr>
          <p:cNvPr id="10252" name="Parallelogram 13"/>
          <p:cNvSpPr>
            <a:spLocks noChangeArrowheads="1"/>
          </p:cNvSpPr>
          <p:nvPr/>
        </p:nvSpPr>
        <p:spPr bwMode="auto">
          <a:xfrm rot="-1451382">
            <a:off x="5407025" y="3527425"/>
            <a:ext cx="923925" cy="415925"/>
          </a:xfrm>
          <a:prstGeom prst="parallelogram">
            <a:avLst>
              <a:gd name="adj" fmla="val 46659"/>
            </a:avLst>
          </a:prstGeom>
          <a:solidFill>
            <a:srgbClr val="FDCF0B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SNF</a:t>
            </a:r>
          </a:p>
        </p:txBody>
      </p:sp>
      <p:sp>
        <p:nvSpPr>
          <p:cNvPr id="10253" name="Parallelogram 14"/>
          <p:cNvSpPr>
            <a:spLocks noChangeArrowheads="1"/>
          </p:cNvSpPr>
          <p:nvPr/>
        </p:nvSpPr>
        <p:spPr bwMode="auto">
          <a:xfrm rot="-1451382">
            <a:off x="6911975" y="2871788"/>
            <a:ext cx="923925" cy="417512"/>
          </a:xfrm>
          <a:prstGeom prst="parallelogram">
            <a:avLst>
              <a:gd name="adj" fmla="val 46482"/>
            </a:avLst>
          </a:prstGeom>
          <a:solidFill>
            <a:srgbClr val="FE780A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LTACH</a:t>
            </a:r>
          </a:p>
        </p:txBody>
      </p:sp>
      <p:sp>
        <p:nvSpPr>
          <p:cNvPr id="10254" name="Parallelogram 15"/>
          <p:cNvSpPr>
            <a:spLocks noChangeArrowheads="1"/>
          </p:cNvSpPr>
          <p:nvPr/>
        </p:nvSpPr>
        <p:spPr bwMode="auto">
          <a:xfrm rot="-1451382">
            <a:off x="6165850" y="3194050"/>
            <a:ext cx="925513" cy="415925"/>
          </a:xfrm>
          <a:prstGeom prst="parallelogram">
            <a:avLst>
              <a:gd name="adj" fmla="val 46739"/>
            </a:avLst>
          </a:prstGeom>
          <a:solidFill>
            <a:srgbClr val="FDAC0B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IRF</a:t>
            </a:r>
          </a:p>
        </p:txBody>
      </p:sp>
      <p:sp>
        <p:nvSpPr>
          <p:cNvPr id="10255" name="Rectangle 16"/>
          <p:cNvSpPr>
            <a:spLocks noChangeArrowheads="1"/>
          </p:cNvSpPr>
          <p:nvPr/>
        </p:nvSpPr>
        <p:spPr bwMode="auto">
          <a:xfrm>
            <a:off x="7775575" y="1658938"/>
            <a:ext cx="765175" cy="1760537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Acute Care Hospital</a:t>
            </a:r>
          </a:p>
        </p:txBody>
      </p:sp>
      <p:sp>
        <p:nvSpPr>
          <p:cNvPr id="10256" name="Parallelogram 17"/>
          <p:cNvSpPr>
            <a:spLocks noChangeArrowheads="1"/>
          </p:cNvSpPr>
          <p:nvPr/>
        </p:nvSpPr>
        <p:spPr bwMode="auto">
          <a:xfrm rot="-1451382">
            <a:off x="5345113" y="2609850"/>
            <a:ext cx="2570162" cy="415925"/>
          </a:xfrm>
          <a:prstGeom prst="parallelogram">
            <a:avLst>
              <a:gd name="adj" fmla="val 46717"/>
            </a:avLst>
          </a:prstGeom>
          <a:solidFill>
            <a:srgbClr val="FF006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Emergency Department</a:t>
            </a:r>
          </a:p>
        </p:txBody>
      </p:sp>
      <p:sp>
        <p:nvSpPr>
          <p:cNvPr id="10257" name="Parallelogram 18"/>
          <p:cNvSpPr>
            <a:spLocks noChangeArrowheads="1"/>
          </p:cNvSpPr>
          <p:nvPr/>
        </p:nvSpPr>
        <p:spPr bwMode="auto">
          <a:xfrm rot="-1451382">
            <a:off x="4271963" y="3646488"/>
            <a:ext cx="1322387" cy="415925"/>
          </a:xfrm>
          <a:prstGeom prst="parallelogram">
            <a:avLst>
              <a:gd name="adj" fmla="val 46749"/>
            </a:avLst>
          </a:prstGeom>
          <a:solidFill>
            <a:srgbClr val="FF612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Urgent Care</a:t>
            </a:r>
          </a:p>
        </p:txBody>
      </p:sp>
      <p:sp>
        <p:nvSpPr>
          <p:cNvPr id="10258" name="Rectangle 20"/>
          <p:cNvSpPr>
            <a:spLocks noChangeArrowheads="1"/>
          </p:cNvSpPr>
          <p:nvPr/>
        </p:nvSpPr>
        <p:spPr bwMode="auto">
          <a:xfrm>
            <a:off x="4518025" y="2587625"/>
            <a:ext cx="765175" cy="774700"/>
          </a:xfrm>
          <a:prstGeom prst="rect">
            <a:avLst/>
          </a:prstGeom>
          <a:solidFill>
            <a:srgbClr val="FF669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Psych Hospital</a:t>
            </a:r>
          </a:p>
        </p:txBody>
      </p:sp>
      <p:sp>
        <p:nvSpPr>
          <p:cNvPr id="10259" name="Rectangle 21"/>
          <p:cNvSpPr>
            <a:spLocks noChangeArrowheads="1"/>
          </p:cNvSpPr>
          <p:nvPr/>
        </p:nvSpPr>
        <p:spPr bwMode="auto">
          <a:xfrm>
            <a:off x="8026400" y="3556000"/>
            <a:ext cx="765175" cy="623888"/>
          </a:xfrm>
          <a:prstGeom prst="rect">
            <a:avLst/>
          </a:prstGeom>
          <a:solidFill>
            <a:srgbClr val="3399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Hospice Facility</a:t>
            </a:r>
          </a:p>
        </p:txBody>
      </p:sp>
      <p:sp>
        <p:nvSpPr>
          <p:cNvPr id="10260" name="Rounded Rectangle 22"/>
          <p:cNvSpPr>
            <a:spLocks noChangeArrowheads="1"/>
          </p:cNvSpPr>
          <p:nvPr/>
        </p:nvSpPr>
        <p:spPr bwMode="auto">
          <a:xfrm>
            <a:off x="7993063" y="4373563"/>
            <a:ext cx="874712" cy="461962"/>
          </a:xfrm>
          <a:prstGeom prst="roundRect">
            <a:avLst>
              <a:gd name="adj" fmla="val 16667"/>
            </a:avLst>
          </a:prstGeom>
          <a:solidFill>
            <a:srgbClr val="006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Home Hospice</a:t>
            </a:r>
          </a:p>
        </p:txBody>
      </p:sp>
      <p:sp>
        <p:nvSpPr>
          <p:cNvPr id="10261" name="Rounded Rectangle 24"/>
          <p:cNvSpPr>
            <a:spLocks noChangeArrowheads="1"/>
          </p:cNvSpPr>
          <p:nvPr/>
        </p:nvSpPr>
        <p:spPr bwMode="auto">
          <a:xfrm>
            <a:off x="995363" y="3152775"/>
            <a:ext cx="544512" cy="600075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Outpt. Behav. Health</a:t>
            </a:r>
          </a:p>
        </p:txBody>
      </p:sp>
      <p:cxnSp>
        <p:nvCxnSpPr>
          <p:cNvPr id="10262" name="Straight Arrow Connector 26"/>
          <p:cNvCxnSpPr>
            <a:cxnSpLocks noChangeShapeType="1"/>
          </p:cNvCxnSpPr>
          <p:nvPr/>
        </p:nvCxnSpPr>
        <p:spPr bwMode="auto">
          <a:xfrm>
            <a:off x="473075" y="5478463"/>
            <a:ext cx="83185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63" name="Straight Arrow Connector 27"/>
          <p:cNvCxnSpPr>
            <a:cxnSpLocks noChangeShapeType="1"/>
          </p:cNvCxnSpPr>
          <p:nvPr/>
        </p:nvCxnSpPr>
        <p:spPr bwMode="auto">
          <a:xfrm flipV="1">
            <a:off x="500063" y="1473200"/>
            <a:ext cx="15875" cy="4005263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64" name="TextBox 31"/>
          <p:cNvSpPr txBox="1">
            <a:spLocks noChangeArrowheads="1"/>
          </p:cNvSpPr>
          <p:nvPr/>
        </p:nvSpPr>
        <p:spPr bwMode="auto">
          <a:xfrm>
            <a:off x="3192463" y="5518150"/>
            <a:ext cx="2305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  <a:cs typeface="Times New Roman" pitchFamily="18" charset="0"/>
              </a:rPr>
              <a:t>Acuity of Illness</a:t>
            </a:r>
          </a:p>
        </p:txBody>
      </p:sp>
      <p:sp>
        <p:nvSpPr>
          <p:cNvPr id="10265" name="TextBox 32"/>
          <p:cNvSpPr txBox="1">
            <a:spLocks noChangeArrowheads="1"/>
          </p:cNvSpPr>
          <p:nvPr/>
        </p:nvSpPr>
        <p:spPr bwMode="auto">
          <a:xfrm rot="-5400000">
            <a:off x="-942975" y="3187701"/>
            <a:ext cx="24018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itchFamily="18" charset="0"/>
                <a:cs typeface="Times New Roman" pitchFamily="18" charset="0"/>
              </a:rPr>
              <a:t>Intensity of Care</a:t>
            </a:r>
          </a:p>
        </p:txBody>
      </p:sp>
      <p:sp>
        <p:nvSpPr>
          <p:cNvPr id="10266" name="TextBox 34"/>
          <p:cNvSpPr txBox="1">
            <a:spLocks noChangeArrowheads="1"/>
          </p:cNvSpPr>
          <p:nvPr/>
        </p:nvSpPr>
        <p:spPr bwMode="auto">
          <a:xfrm>
            <a:off x="5715000" y="6096000"/>
            <a:ext cx="29067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Adapted from Derr and Wolf, 2012</a:t>
            </a:r>
          </a:p>
        </p:txBody>
      </p:sp>
      <p:sp>
        <p:nvSpPr>
          <p:cNvPr id="10267" name="TextBox 35"/>
          <p:cNvSpPr txBox="1">
            <a:spLocks noChangeArrowheads="1"/>
          </p:cNvSpPr>
          <p:nvPr/>
        </p:nvSpPr>
        <p:spPr bwMode="auto">
          <a:xfrm>
            <a:off x="-1588" y="5518150"/>
            <a:ext cx="512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Low</a:t>
            </a:r>
          </a:p>
        </p:txBody>
      </p:sp>
      <p:sp>
        <p:nvSpPr>
          <p:cNvPr id="10268" name="TextBox 36"/>
          <p:cNvSpPr txBox="1">
            <a:spLocks noChangeArrowheads="1"/>
          </p:cNvSpPr>
          <p:nvPr/>
        </p:nvSpPr>
        <p:spPr bwMode="auto">
          <a:xfrm>
            <a:off x="-41275" y="1504950"/>
            <a:ext cx="5540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High</a:t>
            </a:r>
          </a:p>
        </p:txBody>
      </p:sp>
      <p:sp>
        <p:nvSpPr>
          <p:cNvPr id="10269" name="TextBox 37"/>
          <p:cNvSpPr txBox="1">
            <a:spLocks noChangeArrowheads="1"/>
          </p:cNvSpPr>
          <p:nvPr/>
        </p:nvSpPr>
        <p:spPr bwMode="auto">
          <a:xfrm>
            <a:off x="8148638" y="5526088"/>
            <a:ext cx="5540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High</a:t>
            </a:r>
          </a:p>
        </p:txBody>
      </p:sp>
      <p:sp>
        <p:nvSpPr>
          <p:cNvPr id="10270" name="Rectangle 40"/>
          <p:cNvSpPr>
            <a:spLocks noChangeArrowheads="1"/>
          </p:cNvSpPr>
          <p:nvPr/>
        </p:nvSpPr>
        <p:spPr bwMode="auto">
          <a:xfrm>
            <a:off x="747713" y="4373563"/>
            <a:ext cx="3544887" cy="320675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Outpatient Testing/Pharmacy/DME</a:t>
            </a:r>
          </a:p>
        </p:txBody>
      </p:sp>
      <p:sp>
        <p:nvSpPr>
          <p:cNvPr id="1027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5BE3883-5B93-4598-98A5-6C181C170873}" type="slidenum">
              <a:rPr lang="en-US" altLang="en-US" sz="1200" smtClean="0"/>
              <a:pPr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 smtClean="0"/>
          </a:p>
        </p:txBody>
      </p:sp>
      <p:sp>
        <p:nvSpPr>
          <p:cNvPr id="10272" name="Title 1"/>
          <p:cNvSpPr txBox="1">
            <a:spLocks/>
          </p:cNvSpPr>
          <p:nvPr/>
        </p:nvSpPr>
        <p:spPr bwMode="auto">
          <a:xfrm>
            <a:off x="361950" y="60325"/>
            <a:ext cx="87836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 smtClean="0">
                <a:latin typeface="Arial Narrow" pitchFamily="34" charset="0"/>
              </a:rPr>
              <a:t>…as are the </a:t>
            </a:r>
            <a:r>
              <a:rPr lang="en-US" altLang="en-US" sz="4000" b="1" dirty="0">
                <a:latin typeface="Arial Narrow" pitchFamily="34" charset="0"/>
              </a:rPr>
              <a:t>Barriers to Care Coordination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 bwMode="auto">
          <a:xfrm>
            <a:off x="7743825" y="1346200"/>
            <a:ext cx="862013" cy="2073275"/>
            <a:chOff x="-715476" y="1519026"/>
            <a:chExt cx="1343748" cy="3227599"/>
          </a:xfrm>
        </p:grpSpPr>
        <p:pic>
          <p:nvPicPr>
            <p:cNvPr id="10406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07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Group 34"/>
          <p:cNvGrpSpPr>
            <a:grpSpLocks noChangeAspect="1"/>
          </p:cNvGrpSpPr>
          <p:nvPr/>
        </p:nvGrpSpPr>
        <p:grpSpPr bwMode="auto">
          <a:xfrm>
            <a:off x="949325" y="2295525"/>
            <a:ext cx="609600" cy="1463675"/>
            <a:chOff x="-715476" y="1519026"/>
            <a:chExt cx="1343748" cy="3227599"/>
          </a:xfrm>
        </p:grpSpPr>
        <p:pic>
          <p:nvPicPr>
            <p:cNvPr id="10404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05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" name="Group 38"/>
          <p:cNvGrpSpPr>
            <a:grpSpLocks noChangeAspect="1"/>
          </p:cNvGrpSpPr>
          <p:nvPr/>
        </p:nvGrpSpPr>
        <p:grpSpPr bwMode="auto">
          <a:xfrm>
            <a:off x="1524000" y="2297113"/>
            <a:ext cx="609600" cy="1463675"/>
            <a:chOff x="-715476" y="1519026"/>
            <a:chExt cx="1343748" cy="3227599"/>
          </a:xfrm>
        </p:grpSpPr>
        <p:pic>
          <p:nvPicPr>
            <p:cNvPr id="10402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03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Group 41"/>
          <p:cNvGrpSpPr>
            <a:grpSpLocks noChangeAspect="1"/>
          </p:cNvGrpSpPr>
          <p:nvPr/>
        </p:nvGrpSpPr>
        <p:grpSpPr bwMode="auto">
          <a:xfrm>
            <a:off x="2098675" y="2298700"/>
            <a:ext cx="609600" cy="1463675"/>
            <a:chOff x="-715476" y="1519026"/>
            <a:chExt cx="1343748" cy="3227599"/>
          </a:xfrm>
        </p:grpSpPr>
        <p:pic>
          <p:nvPicPr>
            <p:cNvPr id="10400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01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" name="Group 44"/>
          <p:cNvGrpSpPr>
            <a:grpSpLocks noChangeAspect="1"/>
          </p:cNvGrpSpPr>
          <p:nvPr/>
        </p:nvGrpSpPr>
        <p:grpSpPr bwMode="auto">
          <a:xfrm>
            <a:off x="2673350" y="2300288"/>
            <a:ext cx="609600" cy="1463675"/>
            <a:chOff x="-715476" y="1519026"/>
            <a:chExt cx="1343748" cy="3227599"/>
          </a:xfrm>
        </p:grpSpPr>
        <p:pic>
          <p:nvPicPr>
            <p:cNvPr id="10398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99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Group 47"/>
          <p:cNvGrpSpPr>
            <a:grpSpLocks noChangeAspect="1"/>
          </p:cNvGrpSpPr>
          <p:nvPr/>
        </p:nvGrpSpPr>
        <p:grpSpPr bwMode="auto">
          <a:xfrm>
            <a:off x="3248025" y="2301875"/>
            <a:ext cx="609600" cy="1463675"/>
            <a:chOff x="-715476" y="1519026"/>
            <a:chExt cx="1343748" cy="3227599"/>
          </a:xfrm>
        </p:grpSpPr>
        <p:pic>
          <p:nvPicPr>
            <p:cNvPr id="10396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97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" name="Group 50"/>
          <p:cNvGrpSpPr>
            <a:grpSpLocks noChangeAspect="1"/>
          </p:cNvGrpSpPr>
          <p:nvPr/>
        </p:nvGrpSpPr>
        <p:grpSpPr bwMode="auto">
          <a:xfrm>
            <a:off x="3821113" y="2303463"/>
            <a:ext cx="609600" cy="1463675"/>
            <a:chOff x="-715476" y="1519026"/>
            <a:chExt cx="1343748" cy="3227599"/>
          </a:xfrm>
        </p:grpSpPr>
        <p:pic>
          <p:nvPicPr>
            <p:cNvPr id="10394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95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Group 53"/>
          <p:cNvGrpSpPr>
            <a:grpSpLocks noChangeAspect="1"/>
          </p:cNvGrpSpPr>
          <p:nvPr/>
        </p:nvGrpSpPr>
        <p:grpSpPr bwMode="auto">
          <a:xfrm>
            <a:off x="825500" y="2855913"/>
            <a:ext cx="609600" cy="1463675"/>
            <a:chOff x="-715476" y="1519026"/>
            <a:chExt cx="1343748" cy="3227599"/>
          </a:xfrm>
        </p:grpSpPr>
        <p:pic>
          <p:nvPicPr>
            <p:cNvPr id="10392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93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" name="Group 56"/>
          <p:cNvGrpSpPr>
            <a:grpSpLocks noChangeAspect="1"/>
          </p:cNvGrpSpPr>
          <p:nvPr/>
        </p:nvGrpSpPr>
        <p:grpSpPr bwMode="auto">
          <a:xfrm>
            <a:off x="1400175" y="2857500"/>
            <a:ext cx="609600" cy="1463675"/>
            <a:chOff x="-715476" y="1519026"/>
            <a:chExt cx="1343748" cy="3227599"/>
          </a:xfrm>
        </p:grpSpPr>
        <p:pic>
          <p:nvPicPr>
            <p:cNvPr id="10390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91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" name="Group 59"/>
          <p:cNvGrpSpPr>
            <a:grpSpLocks noChangeAspect="1"/>
          </p:cNvGrpSpPr>
          <p:nvPr/>
        </p:nvGrpSpPr>
        <p:grpSpPr bwMode="auto">
          <a:xfrm>
            <a:off x="1974850" y="2859088"/>
            <a:ext cx="609600" cy="1463675"/>
            <a:chOff x="-715476" y="1519026"/>
            <a:chExt cx="1343748" cy="3227599"/>
          </a:xfrm>
        </p:grpSpPr>
        <p:pic>
          <p:nvPicPr>
            <p:cNvPr id="10388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89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3" name="Group 62"/>
          <p:cNvGrpSpPr>
            <a:grpSpLocks noChangeAspect="1"/>
          </p:cNvGrpSpPr>
          <p:nvPr/>
        </p:nvGrpSpPr>
        <p:grpSpPr bwMode="auto">
          <a:xfrm>
            <a:off x="2549525" y="2860675"/>
            <a:ext cx="609600" cy="1463675"/>
            <a:chOff x="-715476" y="1519026"/>
            <a:chExt cx="1343748" cy="3227599"/>
          </a:xfrm>
        </p:grpSpPr>
        <p:pic>
          <p:nvPicPr>
            <p:cNvPr id="10386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87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Group 65"/>
          <p:cNvGrpSpPr>
            <a:grpSpLocks noChangeAspect="1"/>
          </p:cNvGrpSpPr>
          <p:nvPr/>
        </p:nvGrpSpPr>
        <p:grpSpPr bwMode="auto">
          <a:xfrm>
            <a:off x="3122613" y="2862263"/>
            <a:ext cx="609600" cy="1463675"/>
            <a:chOff x="-715476" y="1519026"/>
            <a:chExt cx="1343748" cy="3227599"/>
          </a:xfrm>
        </p:grpSpPr>
        <p:pic>
          <p:nvPicPr>
            <p:cNvPr id="10384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85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9" name="Group 68"/>
          <p:cNvGrpSpPr>
            <a:grpSpLocks noChangeAspect="1"/>
          </p:cNvGrpSpPr>
          <p:nvPr/>
        </p:nvGrpSpPr>
        <p:grpSpPr bwMode="auto">
          <a:xfrm>
            <a:off x="3697288" y="2863850"/>
            <a:ext cx="609600" cy="1463675"/>
            <a:chOff x="-715476" y="1519026"/>
            <a:chExt cx="1343748" cy="3227599"/>
          </a:xfrm>
        </p:grpSpPr>
        <p:pic>
          <p:nvPicPr>
            <p:cNvPr id="10382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83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2" name="Group 71"/>
          <p:cNvGrpSpPr>
            <a:grpSpLocks noChangeAspect="1"/>
          </p:cNvGrpSpPr>
          <p:nvPr/>
        </p:nvGrpSpPr>
        <p:grpSpPr bwMode="auto">
          <a:xfrm>
            <a:off x="1014413" y="3252788"/>
            <a:ext cx="609600" cy="1463675"/>
            <a:chOff x="-715476" y="1519026"/>
            <a:chExt cx="1343748" cy="3227599"/>
          </a:xfrm>
        </p:grpSpPr>
        <p:pic>
          <p:nvPicPr>
            <p:cNvPr id="10380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81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5" name="Group 74"/>
          <p:cNvGrpSpPr>
            <a:grpSpLocks noChangeAspect="1"/>
          </p:cNvGrpSpPr>
          <p:nvPr/>
        </p:nvGrpSpPr>
        <p:grpSpPr bwMode="auto">
          <a:xfrm>
            <a:off x="1589088" y="3254375"/>
            <a:ext cx="609600" cy="1463675"/>
            <a:chOff x="-715476" y="1519026"/>
            <a:chExt cx="1343748" cy="3227599"/>
          </a:xfrm>
        </p:grpSpPr>
        <p:pic>
          <p:nvPicPr>
            <p:cNvPr id="10378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79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" name="Group 77"/>
          <p:cNvGrpSpPr>
            <a:grpSpLocks noChangeAspect="1"/>
          </p:cNvGrpSpPr>
          <p:nvPr/>
        </p:nvGrpSpPr>
        <p:grpSpPr bwMode="auto">
          <a:xfrm>
            <a:off x="2162175" y="3255963"/>
            <a:ext cx="609600" cy="1463675"/>
            <a:chOff x="-715476" y="1519026"/>
            <a:chExt cx="1343748" cy="3227599"/>
          </a:xfrm>
        </p:grpSpPr>
        <p:pic>
          <p:nvPicPr>
            <p:cNvPr id="10376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77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1" name="Group 80"/>
          <p:cNvGrpSpPr>
            <a:grpSpLocks noChangeAspect="1"/>
          </p:cNvGrpSpPr>
          <p:nvPr/>
        </p:nvGrpSpPr>
        <p:grpSpPr bwMode="auto">
          <a:xfrm>
            <a:off x="2736850" y="3257550"/>
            <a:ext cx="609600" cy="1463675"/>
            <a:chOff x="-715476" y="1519026"/>
            <a:chExt cx="1343748" cy="3227599"/>
          </a:xfrm>
        </p:grpSpPr>
        <p:pic>
          <p:nvPicPr>
            <p:cNvPr id="10374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75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4" name="Group 83"/>
          <p:cNvGrpSpPr>
            <a:grpSpLocks noChangeAspect="1"/>
          </p:cNvGrpSpPr>
          <p:nvPr/>
        </p:nvGrpSpPr>
        <p:grpSpPr bwMode="auto">
          <a:xfrm>
            <a:off x="3311525" y="3259138"/>
            <a:ext cx="609600" cy="1463675"/>
            <a:chOff x="-715476" y="1519026"/>
            <a:chExt cx="1343748" cy="3227599"/>
          </a:xfrm>
        </p:grpSpPr>
        <p:pic>
          <p:nvPicPr>
            <p:cNvPr id="10372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73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7" name="Group 86"/>
          <p:cNvGrpSpPr>
            <a:grpSpLocks noChangeAspect="1"/>
          </p:cNvGrpSpPr>
          <p:nvPr/>
        </p:nvGrpSpPr>
        <p:grpSpPr bwMode="auto">
          <a:xfrm>
            <a:off x="3886200" y="3260725"/>
            <a:ext cx="609600" cy="1463675"/>
            <a:chOff x="-715476" y="1519026"/>
            <a:chExt cx="1343748" cy="3227599"/>
          </a:xfrm>
        </p:grpSpPr>
        <p:pic>
          <p:nvPicPr>
            <p:cNvPr id="10370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71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0" name="Group 89"/>
          <p:cNvGrpSpPr>
            <a:grpSpLocks noChangeAspect="1"/>
          </p:cNvGrpSpPr>
          <p:nvPr/>
        </p:nvGrpSpPr>
        <p:grpSpPr bwMode="auto">
          <a:xfrm>
            <a:off x="560388" y="3786188"/>
            <a:ext cx="609600" cy="1463675"/>
            <a:chOff x="-715476" y="1519026"/>
            <a:chExt cx="1343748" cy="3227599"/>
          </a:xfrm>
        </p:grpSpPr>
        <p:pic>
          <p:nvPicPr>
            <p:cNvPr id="10368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9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3" name="Group 92"/>
          <p:cNvGrpSpPr>
            <a:grpSpLocks noChangeAspect="1"/>
          </p:cNvGrpSpPr>
          <p:nvPr/>
        </p:nvGrpSpPr>
        <p:grpSpPr bwMode="auto">
          <a:xfrm>
            <a:off x="1135063" y="3787775"/>
            <a:ext cx="609600" cy="1463675"/>
            <a:chOff x="-715476" y="1519026"/>
            <a:chExt cx="1343748" cy="3227599"/>
          </a:xfrm>
        </p:grpSpPr>
        <p:pic>
          <p:nvPicPr>
            <p:cNvPr id="10366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7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6" name="Group 95"/>
          <p:cNvGrpSpPr>
            <a:grpSpLocks noChangeAspect="1"/>
          </p:cNvGrpSpPr>
          <p:nvPr/>
        </p:nvGrpSpPr>
        <p:grpSpPr bwMode="auto">
          <a:xfrm>
            <a:off x="1709738" y="3789363"/>
            <a:ext cx="609600" cy="1463675"/>
            <a:chOff x="-715476" y="1519026"/>
            <a:chExt cx="1343748" cy="3227599"/>
          </a:xfrm>
        </p:grpSpPr>
        <p:pic>
          <p:nvPicPr>
            <p:cNvPr id="10364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5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9" name="Group 98"/>
          <p:cNvGrpSpPr>
            <a:grpSpLocks noChangeAspect="1"/>
          </p:cNvGrpSpPr>
          <p:nvPr/>
        </p:nvGrpSpPr>
        <p:grpSpPr bwMode="auto">
          <a:xfrm>
            <a:off x="2284413" y="3790950"/>
            <a:ext cx="609600" cy="1463675"/>
            <a:chOff x="-715476" y="1519026"/>
            <a:chExt cx="1343748" cy="3227599"/>
          </a:xfrm>
        </p:grpSpPr>
        <p:pic>
          <p:nvPicPr>
            <p:cNvPr id="10362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3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2" name="Group 101"/>
          <p:cNvGrpSpPr>
            <a:grpSpLocks noChangeAspect="1"/>
          </p:cNvGrpSpPr>
          <p:nvPr/>
        </p:nvGrpSpPr>
        <p:grpSpPr bwMode="auto">
          <a:xfrm>
            <a:off x="2859088" y="3792538"/>
            <a:ext cx="609600" cy="1463675"/>
            <a:chOff x="-715476" y="1519026"/>
            <a:chExt cx="1343748" cy="3227599"/>
          </a:xfrm>
        </p:grpSpPr>
        <p:pic>
          <p:nvPicPr>
            <p:cNvPr id="10360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1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5" name="Group 104"/>
          <p:cNvGrpSpPr>
            <a:grpSpLocks noChangeAspect="1"/>
          </p:cNvGrpSpPr>
          <p:nvPr/>
        </p:nvGrpSpPr>
        <p:grpSpPr bwMode="auto">
          <a:xfrm>
            <a:off x="3433763" y="3794125"/>
            <a:ext cx="609600" cy="1463675"/>
            <a:chOff x="-715476" y="1519026"/>
            <a:chExt cx="1343748" cy="3227599"/>
          </a:xfrm>
        </p:grpSpPr>
        <p:pic>
          <p:nvPicPr>
            <p:cNvPr id="10358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59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8" name="Group 107"/>
          <p:cNvGrpSpPr>
            <a:grpSpLocks noChangeAspect="1"/>
          </p:cNvGrpSpPr>
          <p:nvPr/>
        </p:nvGrpSpPr>
        <p:grpSpPr bwMode="auto">
          <a:xfrm>
            <a:off x="4489450" y="1360488"/>
            <a:ext cx="844550" cy="2028825"/>
            <a:chOff x="-715476" y="1519026"/>
            <a:chExt cx="1343748" cy="3227599"/>
          </a:xfrm>
        </p:grpSpPr>
        <p:pic>
          <p:nvPicPr>
            <p:cNvPr id="10356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57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1" name="Group 110"/>
          <p:cNvGrpSpPr>
            <a:grpSpLocks noChangeAspect="1"/>
          </p:cNvGrpSpPr>
          <p:nvPr/>
        </p:nvGrpSpPr>
        <p:grpSpPr bwMode="auto">
          <a:xfrm>
            <a:off x="4343400" y="2897188"/>
            <a:ext cx="609600" cy="1463675"/>
            <a:chOff x="-715476" y="1519026"/>
            <a:chExt cx="1343748" cy="3227599"/>
          </a:xfrm>
        </p:grpSpPr>
        <p:pic>
          <p:nvPicPr>
            <p:cNvPr id="10354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55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4" name="Group 113"/>
          <p:cNvGrpSpPr>
            <a:grpSpLocks noChangeAspect="1"/>
          </p:cNvGrpSpPr>
          <p:nvPr/>
        </p:nvGrpSpPr>
        <p:grpSpPr bwMode="auto">
          <a:xfrm>
            <a:off x="4876800" y="2700338"/>
            <a:ext cx="609600" cy="1465262"/>
            <a:chOff x="-715476" y="1519026"/>
            <a:chExt cx="1343748" cy="3227599"/>
          </a:xfrm>
        </p:grpSpPr>
        <p:pic>
          <p:nvPicPr>
            <p:cNvPr id="10352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53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0" name="Group 119"/>
          <p:cNvGrpSpPr>
            <a:grpSpLocks noChangeAspect="1"/>
          </p:cNvGrpSpPr>
          <p:nvPr/>
        </p:nvGrpSpPr>
        <p:grpSpPr bwMode="auto">
          <a:xfrm>
            <a:off x="4959350" y="3540125"/>
            <a:ext cx="609600" cy="1463675"/>
            <a:chOff x="-715476" y="1519026"/>
            <a:chExt cx="1343748" cy="3227599"/>
          </a:xfrm>
        </p:grpSpPr>
        <p:pic>
          <p:nvPicPr>
            <p:cNvPr id="10350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51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3" name="Group 122"/>
          <p:cNvGrpSpPr>
            <a:grpSpLocks noChangeAspect="1"/>
          </p:cNvGrpSpPr>
          <p:nvPr/>
        </p:nvGrpSpPr>
        <p:grpSpPr bwMode="auto">
          <a:xfrm>
            <a:off x="5507038" y="2078038"/>
            <a:ext cx="609600" cy="1463675"/>
            <a:chOff x="-715476" y="1519026"/>
            <a:chExt cx="1343748" cy="3227599"/>
          </a:xfrm>
        </p:grpSpPr>
        <p:pic>
          <p:nvPicPr>
            <p:cNvPr id="10348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9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6" name="Group 125"/>
          <p:cNvGrpSpPr>
            <a:grpSpLocks noChangeAspect="1"/>
          </p:cNvGrpSpPr>
          <p:nvPr/>
        </p:nvGrpSpPr>
        <p:grpSpPr bwMode="auto">
          <a:xfrm>
            <a:off x="6040438" y="1828800"/>
            <a:ext cx="609600" cy="1463675"/>
            <a:chOff x="-715476" y="1519026"/>
            <a:chExt cx="1343748" cy="3227599"/>
          </a:xfrm>
        </p:grpSpPr>
        <p:pic>
          <p:nvPicPr>
            <p:cNvPr id="10346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7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9" name="Group 128"/>
          <p:cNvGrpSpPr>
            <a:grpSpLocks noChangeAspect="1"/>
          </p:cNvGrpSpPr>
          <p:nvPr/>
        </p:nvGrpSpPr>
        <p:grpSpPr bwMode="auto">
          <a:xfrm>
            <a:off x="6584950" y="1584325"/>
            <a:ext cx="609600" cy="1463675"/>
            <a:chOff x="-715476" y="1519026"/>
            <a:chExt cx="1343748" cy="3227599"/>
          </a:xfrm>
        </p:grpSpPr>
        <p:pic>
          <p:nvPicPr>
            <p:cNvPr id="10344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5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2" name="Group 131"/>
          <p:cNvGrpSpPr>
            <a:grpSpLocks noChangeAspect="1"/>
          </p:cNvGrpSpPr>
          <p:nvPr/>
        </p:nvGrpSpPr>
        <p:grpSpPr bwMode="auto">
          <a:xfrm>
            <a:off x="7118350" y="1371600"/>
            <a:ext cx="609600" cy="1463675"/>
            <a:chOff x="-715476" y="1519026"/>
            <a:chExt cx="1343748" cy="3227599"/>
          </a:xfrm>
        </p:grpSpPr>
        <p:pic>
          <p:nvPicPr>
            <p:cNvPr id="10342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3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5" name="Group 134"/>
          <p:cNvGrpSpPr>
            <a:grpSpLocks noChangeAspect="1"/>
          </p:cNvGrpSpPr>
          <p:nvPr/>
        </p:nvGrpSpPr>
        <p:grpSpPr bwMode="auto">
          <a:xfrm>
            <a:off x="5511800" y="2671763"/>
            <a:ext cx="609600" cy="1465262"/>
            <a:chOff x="-715476" y="1519026"/>
            <a:chExt cx="1343748" cy="3227599"/>
          </a:xfrm>
        </p:grpSpPr>
        <p:pic>
          <p:nvPicPr>
            <p:cNvPr id="10340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1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8" name="Group 137"/>
          <p:cNvGrpSpPr>
            <a:grpSpLocks noChangeAspect="1"/>
          </p:cNvGrpSpPr>
          <p:nvPr/>
        </p:nvGrpSpPr>
        <p:grpSpPr bwMode="auto">
          <a:xfrm>
            <a:off x="6045200" y="2422525"/>
            <a:ext cx="609600" cy="1465263"/>
            <a:chOff x="-715476" y="1519026"/>
            <a:chExt cx="1343748" cy="3227599"/>
          </a:xfrm>
        </p:grpSpPr>
        <p:pic>
          <p:nvPicPr>
            <p:cNvPr id="10338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9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1" name="Group 140"/>
          <p:cNvGrpSpPr>
            <a:grpSpLocks noChangeAspect="1"/>
          </p:cNvGrpSpPr>
          <p:nvPr/>
        </p:nvGrpSpPr>
        <p:grpSpPr bwMode="auto">
          <a:xfrm>
            <a:off x="6588125" y="2178050"/>
            <a:ext cx="609600" cy="1463675"/>
            <a:chOff x="-715476" y="1519026"/>
            <a:chExt cx="1343748" cy="3227599"/>
          </a:xfrm>
        </p:grpSpPr>
        <p:pic>
          <p:nvPicPr>
            <p:cNvPr id="10336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7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4" name="Group 143"/>
          <p:cNvGrpSpPr>
            <a:grpSpLocks noChangeAspect="1"/>
          </p:cNvGrpSpPr>
          <p:nvPr/>
        </p:nvGrpSpPr>
        <p:grpSpPr bwMode="auto">
          <a:xfrm>
            <a:off x="7121525" y="1965325"/>
            <a:ext cx="609600" cy="1465263"/>
            <a:chOff x="-715476" y="1519026"/>
            <a:chExt cx="1343748" cy="3227599"/>
          </a:xfrm>
        </p:grpSpPr>
        <p:pic>
          <p:nvPicPr>
            <p:cNvPr id="10334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5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7" name="Group 146"/>
          <p:cNvGrpSpPr>
            <a:grpSpLocks noChangeAspect="1"/>
          </p:cNvGrpSpPr>
          <p:nvPr/>
        </p:nvGrpSpPr>
        <p:grpSpPr bwMode="auto">
          <a:xfrm>
            <a:off x="5516563" y="3267075"/>
            <a:ext cx="609600" cy="1463675"/>
            <a:chOff x="-715476" y="1519026"/>
            <a:chExt cx="1343748" cy="3227599"/>
          </a:xfrm>
        </p:grpSpPr>
        <p:pic>
          <p:nvPicPr>
            <p:cNvPr id="10332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3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0" name="Group 149"/>
          <p:cNvGrpSpPr>
            <a:grpSpLocks noChangeAspect="1"/>
          </p:cNvGrpSpPr>
          <p:nvPr/>
        </p:nvGrpSpPr>
        <p:grpSpPr bwMode="auto">
          <a:xfrm>
            <a:off x="6048375" y="3017838"/>
            <a:ext cx="609600" cy="1463675"/>
            <a:chOff x="-715476" y="1519026"/>
            <a:chExt cx="1343748" cy="3227599"/>
          </a:xfrm>
        </p:grpSpPr>
        <p:pic>
          <p:nvPicPr>
            <p:cNvPr id="10330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1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3" name="Group 152"/>
          <p:cNvGrpSpPr>
            <a:grpSpLocks noChangeAspect="1"/>
          </p:cNvGrpSpPr>
          <p:nvPr/>
        </p:nvGrpSpPr>
        <p:grpSpPr bwMode="auto">
          <a:xfrm>
            <a:off x="6592888" y="2771775"/>
            <a:ext cx="609600" cy="1465263"/>
            <a:chOff x="-715476" y="1519026"/>
            <a:chExt cx="1343748" cy="3227599"/>
          </a:xfrm>
        </p:grpSpPr>
        <p:pic>
          <p:nvPicPr>
            <p:cNvPr id="10328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29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6" name="Group 155"/>
          <p:cNvGrpSpPr>
            <a:grpSpLocks noChangeAspect="1"/>
          </p:cNvGrpSpPr>
          <p:nvPr/>
        </p:nvGrpSpPr>
        <p:grpSpPr bwMode="auto">
          <a:xfrm>
            <a:off x="7126288" y="2560638"/>
            <a:ext cx="609600" cy="1463675"/>
            <a:chOff x="-715476" y="1519026"/>
            <a:chExt cx="1343748" cy="3227599"/>
          </a:xfrm>
        </p:grpSpPr>
        <p:pic>
          <p:nvPicPr>
            <p:cNvPr id="10326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27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9" name="Group 158"/>
          <p:cNvGrpSpPr>
            <a:grpSpLocks noChangeAspect="1"/>
          </p:cNvGrpSpPr>
          <p:nvPr/>
        </p:nvGrpSpPr>
        <p:grpSpPr bwMode="auto">
          <a:xfrm>
            <a:off x="7943850" y="2124075"/>
            <a:ext cx="863600" cy="2073275"/>
            <a:chOff x="-715476" y="1519026"/>
            <a:chExt cx="1343748" cy="3227599"/>
          </a:xfrm>
        </p:grpSpPr>
        <p:pic>
          <p:nvPicPr>
            <p:cNvPr id="10324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25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2" name="Group 161"/>
          <p:cNvGrpSpPr>
            <a:grpSpLocks noChangeAspect="1"/>
          </p:cNvGrpSpPr>
          <p:nvPr/>
        </p:nvGrpSpPr>
        <p:grpSpPr bwMode="auto">
          <a:xfrm>
            <a:off x="7620000" y="2341563"/>
            <a:ext cx="1276350" cy="3065462"/>
            <a:chOff x="-715476" y="1519026"/>
            <a:chExt cx="1343748" cy="3227599"/>
          </a:xfrm>
        </p:grpSpPr>
        <p:pic>
          <p:nvPicPr>
            <p:cNvPr id="10322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23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5" name="Group 164"/>
          <p:cNvGrpSpPr>
            <a:grpSpLocks noChangeAspect="1"/>
          </p:cNvGrpSpPr>
          <p:nvPr/>
        </p:nvGrpSpPr>
        <p:grpSpPr bwMode="auto">
          <a:xfrm>
            <a:off x="3962400" y="3786188"/>
            <a:ext cx="609600" cy="1463675"/>
            <a:chOff x="-715476" y="1519026"/>
            <a:chExt cx="1343748" cy="3227598"/>
          </a:xfrm>
        </p:grpSpPr>
        <p:pic>
          <p:nvPicPr>
            <p:cNvPr id="10320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3" y="2101535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21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7" name="Group 116"/>
          <p:cNvGrpSpPr>
            <a:grpSpLocks noChangeAspect="1"/>
          </p:cNvGrpSpPr>
          <p:nvPr/>
        </p:nvGrpSpPr>
        <p:grpSpPr bwMode="auto">
          <a:xfrm>
            <a:off x="4425950" y="3735388"/>
            <a:ext cx="609600" cy="1465262"/>
            <a:chOff x="-715476" y="1519026"/>
            <a:chExt cx="1343748" cy="3227599"/>
          </a:xfrm>
        </p:grpSpPr>
        <p:pic>
          <p:nvPicPr>
            <p:cNvPr id="10318" name="Picture 2" descr="http://files.abovetopsecret.com/uploads/ats50631_sil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7324" y="2101536"/>
              <a:ext cx="1312224" cy="264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19" name="Picture 4" descr="http://www.hansonsilo.com/images/wireless-silo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5476" y="1519026"/>
              <a:ext cx="1343748" cy="1194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8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39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7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7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74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89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2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02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0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1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22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6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29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34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37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43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46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49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252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255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258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261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264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67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273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276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279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282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285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288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291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294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297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303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306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309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312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315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318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321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324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3270"/>
                            </p:stCondLst>
                            <p:childTnLst>
                              <p:par>
                                <p:cTn id="1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dirty="0" smtClean="0"/>
              <a:t>Click on your document</a:t>
            </a: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6ABAEB1-6A63-4757-8719-76CEE30D8226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900" smtClean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8125" y="1023412"/>
            <a:ext cx="8667750" cy="4996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 bwMode="auto">
          <a:xfrm>
            <a:off x="3225800" y="626533"/>
            <a:ext cx="829733" cy="27601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28333" y="3822699"/>
            <a:ext cx="6112934" cy="209550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>
              <a:buNone/>
            </a:pPr>
            <a:r>
              <a:rPr lang="en-US" sz="3400" b="1" u="sng" dirty="0" smtClean="0"/>
              <a:t>Hint</a:t>
            </a:r>
            <a:r>
              <a:rPr lang="en-US" sz="3400" dirty="0" smtClean="0"/>
              <a:t>: If you have a lot of documents in the list, click on “Last Modified” to sort your document to the top of the list</a:t>
            </a:r>
            <a:endParaRPr lang="en-US" sz="3400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7552267" y="3213103"/>
            <a:ext cx="33866" cy="125835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1607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mtClean="0"/>
              <a:t>View the Document in SEE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6330E43-FDCD-4055-BAFD-1579A62884F7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900" smtClean="0"/>
          </a:p>
        </p:txBody>
      </p:sp>
      <p:grpSp>
        <p:nvGrpSpPr>
          <p:cNvPr id="49156" name="Group 1"/>
          <p:cNvGrpSpPr>
            <a:grpSpLocks/>
          </p:cNvGrpSpPr>
          <p:nvPr/>
        </p:nvGrpSpPr>
        <p:grpSpPr bwMode="auto">
          <a:xfrm>
            <a:off x="396875" y="774700"/>
            <a:ext cx="8364538" cy="5930900"/>
            <a:chOff x="397606" y="775062"/>
            <a:chExt cx="8363222" cy="5542952"/>
          </a:xfrm>
        </p:grpSpPr>
        <p:pic>
          <p:nvPicPr>
            <p:cNvPr id="96258" name="Picture 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97606" y="775062"/>
              <a:ext cx="8363222" cy="13234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"/>
            <a:stretch/>
          </p:blipFill>
          <p:spPr bwMode="auto">
            <a:xfrm>
              <a:off x="397606" y="2098486"/>
              <a:ext cx="8363222" cy="42195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mtClean="0"/>
              <a:t>Print the Document in SEE</a:t>
            </a: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55C73FA-2401-408D-A337-26889E01CA86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900" smtClean="0"/>
          </a:p>
        </p:txBody>
      </p:sp>
      <p:grpSp>
        <p:nvGrpSpPr>
          <p:cNvPr id="50180" name="Group 3"/>
          <p:cNvGrpSpPr>
            <a:grpSpLocks/>
          </p:cNvGrpSpPr>
          <p:nvPr/>
        </p:nvGrpSpPr>
        <p:grpSpPr bwMode="auto">
          <a:xfrm>
            <a:off x="396875" y="774700"/>
            <a:ext cx="8364538" cy="5930900"/>
            <a:chOff x="397606" y="775062"/>
            <a:chExt cx="8363222" cy="5930538"/>
          </a:xfrm>
        </p:grpSpPr>
        <p:grpSp>
          <p:nvGrpSpPr>
            <p:cNvPr id="50181" name="Group 1"/>
            <p:cNvGrpSpPr>
              <a:grpSpLocks/>
            </p:cNvGrpSpPr>
            <p:nvPr/>
          </p:nvGrpSpPr>
          <p:grpSpPr bwMode="auto">
            <a:xfrm>
              <a:off x="397606" y="775062"/>
              <a:ext cx="8363222" cy="5930538"/>
              <a:chOff x="397606" y="775062"/>
              <a:chExt cx="8363222" cy="5542952"/>
            </a:xfrm>
          </p:grpSpPr>
          <p:pic>
            <p:nvPicPr>
              <p:cNvPr id="96258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97606" y="775062"/>
                <a:ext cx="8363222" cy="132342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2"/>
              <a:stretch/>
            </p:blipFill>
            <p:spPr bwMode="auto">
              <a:xfrm>
                <a:off x="397606" y="2098486"/>
                <a:ext cx="8363222" cy="42195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0182" name="Oval 2"/>
            <p:cNvSpPr>
              <a:spLocks noChangeArrowheads="1"/>
            </p:cNvSpPr>
            <p:nvPr/>
          </p:nvSpPr>
          <p:spPr bwMode="auto">
            <a:xfrm>
              <a:off x="1314991" y="1802675"/>
              <a:ext cx="687977" cy="406068"/>
            </a:xfrm>
            <a:prstGeom prst="ellips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mtClean="0"/>
              <a:t>Print the Document From SEE</a:t>
            </a: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C68B9C4-60EF-4F92-8EAD-3B9055B26999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43</a:t>
            </a:fld>
            <a:endParaRPr lang="en-US" altLang="en-US" sz="900" smtClean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738" y="720725"/>
            <a:ext cx="8518525" cy="5932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Oval 6"/>
          <p:cNvSpPr>
            <a:spLocks noChangeArrowheads="1"/>
          </p:cNvSpPr>
          <p:nvPr/>
        </p:nvSpPr>
        <p:spPr bwMode="auto">
          <a:xfrm>
            <a:off x="1706563" y="1216025"/>
            <a:ext cx="688975" cy="333375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Exit SEE – Notice Tabs on Top</a:t>
            </a: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222742A-BE4E-4671-9EBA-CC1898E57FBC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44</a:t>
            </a:fld>
            <a:endParaRPr lang="en-US" altLang="en-US" sz="900" smtClean="0"/>
          </a:p>
        </p:txBody>
      </p:sp>
      <p:grpSp>
        <p:nvGrpSpPr>
          <p:cNvPr id="52228" name="Group 3"/>
          <p:cNvGrpSpPr>
            <a:grpSpLocks/>
          </p:cNvGrpSpPr>
          <p:nvPr/>
        </p:nvGrpSpPr>
        <p:grpSpPr bwMode="auto">
          <a:xfrm>
            <a:off x="396875" y="774700"/>
            <a:ext cx="8364538" cy="5930900"/>
            <a:chOff x="397606" y="775062"/>
            <a:chExt cx="8363222" cy="5930538"/>
          </a:xfrm>
        </p:grpSpPr>
        <p:grpSp>
          <p:nvGrpSpPr>
            <p:cNvPr id="52229" name="Group 1"/>
            <p:cNvGrpSpPr>
              <a:grpSpLocks/>
            </p:cNvGrpSpPr>
            <p:nvPr/>
          </p:nvGrpSpPr>
          <p:grpSpPr bwMode="auto">
            <a:xfrm>
              <a:off x="397606" y="775062"/>
              <a:ext cx="8363222" cy="5930538"/>
              <a:chOff x="397606" y="775062"/>
              <a:chExt cx="8363222" cy="5542952"/>
            </a:xfrm>
          </p:grpSpPr>
          <p:pic>
            <p:nvPicPr>
              <p:cNvPr id="96258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97606" y="775062"/>
                <a:ext cx="8363222" cy="132342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2"/>
              <a:stretch/>
            </p:blipFill>
            <p:spPr bwMode="auto">
              <a:xfrm>
                <a:off x="397606" y="2098486"/>
                <a:ext cx="8363222" cy="42195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2230" name="Oval 2"/>
            <p:cNvSpPr>
              <a:spLocks noChangeArrowheads="1"/>
            </p:cNvSpPr>
            <p:nvPr/>
          </p:nvSpPr>
          <p:spPr bwMode="auto">
            <a:xfrm>
              <a:off x="3918860" y="1111961"/>
              <a:ext cx="435432" cy="333664"/>
            </a:xfrm>
            <a:prstGeom prst="ellips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mtClean="0"/>
              <a:t>Exit SEE – Notice Left “Activities”</a:t>
            </a: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6ABAEB1-6A63-4757-8719-76CEE30D8226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45</a:t>
            </a:fld>
            <a:endParaRPr lang="en-US" altLang="en-US" sz="900" smtClean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8125" y="1328209"/>
            <a:ext cx="8667750" cy="4945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dirty="0" smtClean="0"/>
              <a:t>Exit SEE – Click “X”</a:t>
            </a: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6ABAEB1-6A63-4757-8719-76CEE30D8226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46</a:t>
            </a:fld>
            <a:endParaRPr lang="en-US" altLang="en-US" sz="90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88" y="1157611"/>
            <a:ext cx="8722582" cy="5465827"/>
          </a:xfrm>
          <a:prstGeom prst="rect">
            <a:avLst/>
          </a:prstGeom>
        </p:spPr>
      </p:pic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8507895" y="1108613"/>
            <a:ext cx="524786" cy="235157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54423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mtClean="0"/>
              <a:t>Delete Original Message</a:t>
            </a: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7392630-1171-4DE3-B517-A60175C86EAA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47</a:t>
            </a:fld>
            <a:endParaRPr lang="en-US" altLang="en-US" sz="900" smtClean="0"/>
          </a:p>
        </p:txBody>
      </p:sp>
      <p:grpSp>
        <p:nvGrpSpPr>
          <p:cNvPr id="54276" name="Group 1"/>
          <p:cNvGrpSpPr>
            <a:grpSpLocks/>
          </p:cNvGrpSpPr>
          <p:nvPr/>
        </p:nvGrpSpPr>
        <p:grpSpPr bwMode="auto">
          <a:xfrm>
            <a:off x="33338" y="1014413"/>
            <a:ext cx="9077325" cy="4829175"/>
            <a:chOff x="33338" y="1014413"/>
            <a:chExt cx="9077325" cy="482917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338" y="1014413"/>
              <a:ext cx="9077325" cy="48291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278" name="Oval 2"/>
            <p:cNvSpPr>
              <a:spLocks noChangeArrowheads="1"/>
            </p:cNvSpPr>
            <p:nvPr/>
          </p:nvSpPr>
          <p:spPr bwMode="auto">
            <a:xfrm>
              <a:off x="8609162" y="1466489"/>
              <a:ext cx="501501" cy="422695"/>
            </a:xfrm>
            <a:prstGeom prst="ellips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mtClean="0"/>
              <a:t>Delete Original Message</a:t>
            </a: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D07025E-D550-4987-AD0D-2D5FF2C3FB83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48</a:t>
            </a:fld>
            <a:endParaRPr lang="en-US" altLang="en-US" sz="900" smtClean="0"/>
          </a:p>
        </p:txBody>
      </p:sp>
      <p:grpSp>
        <p:nvGrpSpPr>
          <p:cNvPr id="55300" name="Group 1"/>
          <p:cNvGrpSpPr>
            <a:grpSpLocks/>
          </p:cNvGrpSpPr>
          <p:nvPr/>
        </p:nvGrpSpPr>
        <p:grpSpPr bwMode="auto">
          <a:xfrm>
            <a:off x="42863" y="1020763"/>
            <a:ext cx="9144000" cy="4800600"/>
            <a:chOff x="0" y="1028700"/>
            <a:chExt cx="9144000" cy="4800600"/>
          </a:xfrm>
        </p:grpSpPr>
        <p:pic>
          <p:nvPicPr>
            <p:cNvPr id="22016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1028700"/>
              <a:ext cx="9144000" cy="4800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02" name="Oval 2"/>
            <p:cNvSpPr>
              <a:spLocks noChangeArrowheads="1"/>
            </p:cNvSpPr>
            <p:nvPr/>
          </p:nvSpPr>
          <p:spPr bwMode="auto">
            <a:xfrm>
              <a:off x="35089" y="2691441"/>
              <a:ext cx="655024" cy="276045"/>
            </a:xfrm>
            <a:prstGeom prst="ellips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Content Placeholder 2"/>
          <p:cNvSpPr>
            <a:spLocks noGrp="1"/>
          </p:cNvSpPr>
          <p:nvPr>
            <p:ph idx="1"/>
          </p:nvPr>
        </p:nvSpPr>
        <p:spPr>
          <a:xfrm>
            <a:off x="2073275" y="1155700"/>
            <a:ext cx="5164138" cy="4808538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n-US" altLang="en-US" sz="6000" b="1" smtClean="0"/>
              <a:t>Find and Edit Previously Received Document</a:t>
            </a: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554413" y="6588125"/>
            <a:ext cx="2133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FD55E9C-AC77-410C-AAA1-7E39BD5767E6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49</a:t>
            </a:fld>
            <a:endParaRPr lang="en-US" altLang="en-US" sz="900" smtClean="0"/>
          </a:p>
        </p:txBody>
      </p:sp>
      <p:pic>
        <p:nvPicPr>
          <p:cNvPr id="56324" name="Picture 2" descr="C:\Users\Larry\AppData\Local\Microsoft\Windows\Temporary Internet Files\Content.IE5\B23QLF0S\MC900231382[1]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200" y="4772025"/>
            <a:ext cx="187007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411413" y="214313"/>
            <a:ext cx="6251575" cy="503237"/>
          </a:xfrm>
        </p:spPr>
        <p:txBody>
          <a:bodyPr/>
          <a:lstStyle/>
          <a:p>
            <a:r>
              <a:rPr lang="en-US" altLang="en-US" dirty="0" smtClean="0"/>
              <a:t>The Problem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963613" y="914400"/>
            <a:ext cx="8180387" cy="5410200"/>
          </a:xfrm>
        </p:spPr>
        <p:txBody>
          <a:bodyPr/>
          <a:lstStyle/>
          <a:p>
            <a:r>
              <a:rPr lang="en-US" altLang="en-US" sz="3500" smtClean="0"/>
              <a:t>15% of ER admissions and $8 Billion wasted annually that could be </a:t>
            </a:r>
            <a:r>
              <a:rPr lang="en-US" altLang="en-US" sz="3500" u="sng" smtClean="0"/>
              <a:t>avoided</a:t>
            </a:r>
            <a:r>
              <a:rPr lang="en-US" altLang="en-US" sz="3500" smtClean="0"/>
              <a:t> if outpatient information was known</a:t>
            </a:r>
          </a:p>
          <a:p>
            <a:r>
              <a:rPr lang="en-US" altLang="en-US" sz="3500" smtClean="0"/>
              <a:t>1.5 Million </a:t>
            </a:r>
            <a:r>
              <a:rPr lang="en-US" altLang="en-US" sz="3500" u="sng" smtClean="0"/>
              <a:t>preventable</a:t>
            </a:r>
            <a:r>
              <a:rPr lang="en-US" altLang="en-US" sz="3500" smtClean="0"/>
              <a:t> adverse events annually nationwide from discharge treatment plans not followed</a:t>
            </a:r>
          </a:p>
          <a:p>
            <a:r>
              <a:rPr lang="en-US" altLang="en-US" sz="3500" smtClean="0"/>
              <a:t>20% of patients are readmitted within 30 days. </a:t>
            </a:r>
            <a:r>
              <a:rPr lang="en-US" altLang="en-US" sz="3500" u="sng" smtClean="0"/>
              <a:t>Preventable</a:t>
            </a:r>
            <a:r>
              <a:rPr lang="en-US" altLang="en-US" sz="3500" smtClean="0"/>
              <a:t> readmissions waste $577 Million </a:t>
            </a:r>
            <a:r>
              <a:rPr lang="en-US" altLang="en-US" sz="3500" u="sng" smtClean="0"/>
              <a:t>in Massachusetts</a:t>
            </a:r>
            <a:r>
              <a:rPr lang="en-US" altLang="en-US" sz="3500" smtClean="0"/>
              <a:t> and $25B nationwide annually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B830A7D-1D5E-45F5-BF02-6EC39E32B6DE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900" smtClean="0"/>
          </a:p>
        </p:txBody>
      </p:sp>
      <p:pic>
        <p:nvPicPr>
          <p:cNvPr id="11269" name="Picture 2" descr="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38" y="4992688"/>
            <a:ext cx="1347787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2079625" y="85725"/>
            <a:ext cx="7064375" cy="762000"/>
          </a:xfrm>
        </p:spPr>
        <p:txBody>
          <a:bodyPr/>
          <a:lstStyle/>
          <a:p>
            <a:r>
              <a:rPr lang="en-US" altLang="en-US" smtClean="0"/>
              <a:t>Find and Edit Prior Document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85738" y="911225"/>
            <a:ext cx="8905875" cy="5946775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en-US" dirty="0" smtClean="0"/>
              <a:t>Login to organization’s Webmail mailbox</a:t>
            </a:r>
          </a:p>
          <a:p>
            <a:pPr>
              <a:defRPr/>
            </a:pPr>
            <a:r>
              <a:rPr lang="en-US" altLang="en-US" dirty="0" smtClean="0"/>
              <a:t>Open the blank “Use To Create New Documents – DO NOT DELETE!” mail </a:t>
            </a:r>
          </a:p>
          <a:p>
            <a:pPr>
              <a:defRPr/>
            </a:pPr>
            <a:r>
              <a:rPr lang="en-US" altLang="en-US" dirty="0" smtClean="0"/>
              <a:t>Download the attached document to SEE</a:t>
            </a:r>
          </a:p>
          <a:p>
            <a:pPr>
              <a:defRPr/>
            </a:pPr>
            <a:r>
              <a:rPr lang="en-US" altLang="en-US" dirty="0" smtClean="0"/>
              <a:t>Find the old document in SEE</a:t>
            </a:r>
          </a:p>
          <a:p>
            <a:pPr>
              <a:defRPr/>
            </a:pPr>
            <a:r>
              <a:rPr lang="en-US" altLang="en-US" dirty="0" smtClean="0"/>
              <a:t>Copy all or part of old document into new document</a:t>
            </a:r>
          </a:p>
          <a:p>
            <a:pPr>
              <a:defRPr/>
            </a:pPr>
            <a:r>
              <a:rPr lang="en-US" altLang="en-US" dirty="0" smtClean="0"/>
              <a:t>Edit new document</a:t>
            </a:r>
          </a:p>
          <a:p>
            <a:pPr>
              <a:defRPr/>
            </a:pPr>
            <a:r>
              <a:rPr lang="en-US" altLang="en-US" dirty="0" smtClean="0"/>
              <a:t>Save new document as a draft</a:t>
            </a:r>
          </a:p>
          <a:p>
            <a:pPr>
              <a:defRPr/>
            </a:pPr>
            <a:r>
              <a:rPr lang="en-US" altLang="en-US" dirty="0" smtClean="0"/>
              <a:t>Exit </a:t>
            </a:r>
            <a:r>
              <a:rPr lang="en-US" altLang="en-US" dirty="0"/>
              <a:t>SEE, returning back to </a:t>
            </a:r>
            <a:r>
              <a:rPr lang="en-US" altLang="en-US" dirty="0" smtClean="0"/>
              <a:t>Webmail</a:t>
            </a:r>
            <a:endParaRPr lang="en-US" altLang="en-US" dirty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C60916E-9BF3-4D54-ADF0-E981ECC27C3E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50</a:t>
            </a:fld>
            <a:endParaRPr lang="en-US" altLang="en-US" sz="9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mtClean="0"/>
              <a:t>Login to Webmail</a:t>
            </a: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E072FE1-3CA0-4584-A93C-8C55B20265F4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51</a:t>
            </a:fld>
            <a:endParaRPr lang="en-US" altLang="en-US" sz="900" smtClean="0"/>
          </a:p>
        </p:txBody>
      </p:sp>
      <p:grpSp>
        <p:nvGrpSpPr>
          <p:cNvPr id="58372" name="Group 2"/>
          <p:cNvGrpSpPr>
            <a:grpSpLocks/>
          </p:cNvGrpSpPr>
          <p:nvPr/>
        </p:nvGrpSpPr>
        <p:grpSpPr bwMode="auto">
          <a:xfrm>
            <a:off x="1438275" y="1374775"/>
            <a:ext cx="6299200" cy="4627563"/>
            <a:chOff x="1438031" y="1375508"/>
            <a:chExt cx="6299200" cy="4626707"/>
          </a:xfrm>
        </p:grpSpPr>
        <p:sp>
          <p:nvSpPr>
            <p:cNvPr id="2" name="Rectangle 1"/>
            <p:cNvSpPr/>
            <p:nvPr/>
          </p:nvSpPr>
          <p:spPr bwMode="auto">
            <a:xfrm>
              <a:off x="1438031" y="1375508"/>
              <a:ext cx="6299200" cy="462670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8374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413" y="3183182"/>
              <a:ext cx="5591175" cy="2695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75" name="Picture 4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1673" y="1540645"/>
              <a:ext cx="2709802" cy="1369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mtClean="0"/>
              <a:t>Open DO NOT DELETE Mail</a:t>
            </a:r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99E95F3-89C0-411F-BB23-B333EFCD94BA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52</a:t>
            </a:fld>
            <a:endParaRPr lang="en-US" altLang="en-US" sz="900" smtClean="0"/>
          </a:p>
        </p:txBody>
      </p: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8" y="939800"/>
            <a:ext cx="9077325" cy="539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mtClean="0"/>
              <a:t>Download Attached Document</a:t>
            </a: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D957195-6E05-4904-98B0-6401B31E9561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53</a:t>
            </a:fld>
            <a:endParaRPr lang="en-US" altLang="en-US" sz="900" smtClean="0"/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8" y="944563"/>
            <a:ext cx="9077325" cy="540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Oval 2"/>
          <p:cNvSpPr>
            <a:spLocks noChangeArrowheads="1"/>
          </p:cNvSpPr>
          <p:nvPr/>
        </p:nvSpPr>
        <p:spPr bwMode="auto">
          <a:xfrm>
            <a:off x="4373563" y="5848350"/>
            <a:ext cx="1716087" cy="311150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2079625" y="0"/>
            <a:ext cx="7064375" cy="762000"/>
          </a:xfrm>
        </p:spPr>
        <p:txBody>
          <a:bodyPr/>
          <a:lstStyle/>
          <a:p>
            <a:r>
              <a:rPr lang="en-US" altLang="en-US" smtClean="0"/>
              <a:t>Download Attached Document</a:t>
            </a: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2E0715B-D2F4-405D-ACC1-70FB0F538813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54</a:t>
            </a:fld>
            <a:endParaRPr lang="en-US" altLang="en-US" sz="90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992601"/>
            <a:ext cx="8477249" cy="5580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038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2079625" y="7938"/>
            <a:ext cx="7064375" cy="762000"/>
          </a:xfrm>
        </p:spPr>
        <p:txBody>
          <a:bodyPr/>
          <a:lstStyle/>
          <a:p>
            <a:r>
              <a:rPr lang="en-US" altLang="en-US" smtClean="0"/>
              <a:t>Search by Patient Name </a:t>
            </a: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93D64AC-6DA3-4FFA-A172-E1CA4841AB1D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55</a:t>
            </a:fld>
            <a:endParaRPr lang="en-US" altLang="en-US" sz="900" smtClean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9725" y="709613"/>
            <a:ext cx="8516938" cy="5910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Oval 4"/>
          <p:cNvSpPr>
            <a:spLocks noChangeArrowheads="1"/>
          </p:cNvSpPr>
          <p:nvPr/>
        </p:nvSpPr>
        <p:spPr bwMode="auto">
          <a:xfrm>
            <a:off x="1776413" y="2286000"/>
            <a:ext cx="3286125" cy="396875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Copy All Into New Document</a:t>
            </a: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277A2D8-AF52-4D14-9C23-A85247B85FD6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56</a:t>
            </a:fld>
            <a:endParaRPr lang="en-US" altLang="en-US" sz="900" smtClean="0"/>
          </a:p>
        </p:txBody>
      </p:sp>
      <p:grpSp>
        <p:nvGrpSpPr>
          <p:cNvPr id="64516" name="Group 3"/>
          <p:cNvGrpSpPr>
            <a:grpSpLocks/>
          </p:cNvGrpSpPr>
          <p:nvPr/>
        </p:nvGrpSpPr>
        <p:grpSpPr bwMode="auto">
          <a:xfrm>
            <a:off x="396875" y="774700"/>
            <a:ext cx="8364538" cy="5930900"/>
            <a:chOff x="397606" y="775062"/>
            <a:chExt cx="8363222" cy="5930538"/>
          </a:xfrm>
        </p:grpSpPr>
        <p:grpSp>
          <p:nvGrpSpPr>
            <p:cNvPr id="64517" name="Group 1"/>
            <p:cNvGrpSpPr>
              <a:grpSpLocks/>
            </p:cNvGrpSpPr>
            <p:nvPr/>
          </p:nvGrpSpPr>
          <p:grpSpPr bwMode="auto">
            <a:xfrm>
              <a:off x="397606" y="775062"/>
              <a:ext cx="8363222" cy="5930538"/>
              <a:chOff x="397606" y="775062"/>
              <a:chExt cx="8363222" cy="5542952"/>
            </a:xfrm>
          </p:grpSpPr>
          <p:pic>
            <p:nvPicPr>
              <p:cNvPr id="96258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97606" y="775062"/>
                <a:ext cx="8363222" cy="132342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2"/>
              <a:stretch/>
            </p:blipFill>
            <p:spPr bwMode="auto">
              <a:xfrm>
                <a:off x="397606" y="2098486"/>
                <a:ext cx="8363222" cy="42195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4518" name="Oval 2"/>
            <p:cNvSpPr>
              <a:spLocks noChangeArrowheads="1"/>
            </p:cNvSpPr>
            <p:nvPr/>
          </p:nvSpPr>
          <p:spPr bwMode="auto">
            <a:xfrm>
              <a:off x="1793968" y="1802675"/>
              <a:ext cx="1950718" cy="397355"/>
            </a:xfrm>
            <a:prstGeom prst="ellips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Copy All  - Success!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CCF73C7-D877-4947-B36C-4C83451BFAFD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57</a:t>
            </a:fld>
            <a:endParaRPr lang="en-US" altLang="en-US" sz="900" smtClean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950" y="914400"/>
            <a:ext cx="7658100" cy="5648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Oval 9"/>
          <p:cNvSpPr>
            <a:spLocks noChangeArrowheads="1"/>
          </p:cNvSpPr>
          <p:nvPr/>
        </p:nvSpPr>
        <p:spPr bwMode="auto">
          <a:xfrm>
            <a:off x="1557338" y="896938"/>
            <a:ext cx="1951037" cy="396875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94DC285-FDE7-4E4F-9F0C-3BE27685FB99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58</a:t>
            </a:fld>
            <a:endParaRPr lang="en-US" altLang="en-US" sz="900" smtClean="0"/>
          </a:p>
        </p:txBody>
      </p:sp>
      <p:grpSp>
        <p:nvGrpSpPr>
          <p:cNvPr id="66563" name="Group 1"/>
          <p:cNvGrpSpPr>
            <a:grpSpLocks/>
          </p:cNvGrpSpPr>
          <p:nvPr/>
        </p:nvGrpSpPr>
        <p:grpSpPr bwMode="auto">
          <a:xfrm>
            <a:off x="358775" y="698500"/>
            <a:ext cx="8480425" cy="5911850"/>
            <a:chOff x="881063" y="385764"/>
            <a:chExt cx="7381875" cy="5272170"/>
          </a:xfrm>
        </p:grpSpPr>
        <p:pic>
          <p:nvPicPr>
            <p:cNvPr id="100354" name="Picture 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81063" y="385764"/>
              <a:ext cx="7381875" cy="28017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81063" y="3160590"/>
              <a:ext cx="7381875" cy="24973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6564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Review and Update Each Section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Ctrl-Minus until Save is visible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636DD0-3023-4F6A-B0F7-43A7E34842B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798" y="1136561"/>
            <a:ext cx="8824351" cy="5171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762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Importance of LTPAC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13" y="1108075"/>
            <a:ext cx="8997950" cy="5576888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en-US" sz="5800" dirty="0"/>
              <a:t>Hospitalized patients are the sickest population and account for ~75% of Medicare costs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en-US" sz="5800" dirty="0" smtClean="0"/>
              <a:t>~40% of Medicare patients are discharged to traditional LTPAC settings (SNF, Home Health, Inpatient Rehab Facility, etc…)</a:t>
            </a:r>
          </a:p>
          <a:p>
            <a:pPr marL="0" lvl="1" indent="0">
              <a:buFontTx/>
              <a:buNone/>
              <a:defRPr/>
            </a:pPr>
            <a:endParaRPr lang="en-US" u="sng" dirty="0">
              <a:hlinkClick r:id="rId2"/>
            </a:endParaRPr>
          </a:p>
          <a:p>
            <a:pPr marL="1254125" lvl="1" indent="0">
              <a:spcBef>
                <a:spcPts val="0"/>
              </a:spcBef>
              <a:buFontTx/>
              <a:buNone/>
              <a:defRPr/>
            </a:pPr>
            <a:r>
              <a:rPr lang="en-US" sz="2600" u="sng" dirty="0" smtClean="0">
                <a:hlinkClick r:id="rId2"/>
              </a:rPr>
              <a:t>Sources:  </a:t>
            </a:r>
            <a:r>
              <a:rPr lang="en-US" sz="2600" u="sng" dirty="0">
                <a:hlinkClick r:id="rId3"/>
              </a:rPr>
              <a:t>http://</a:t>
            </a:r>
            <a:r>
              <a:rPr lang="en-US" sz="2600" u="sng" dirty="0" smtClean="0">
                <a:hlinkClick r:id="rId3"/>
              </a:rPr>
              <a:t>aspe.hhs.gov/health/reports/2011/pacexpanded/index.shtml#ch1</a:t>
            </a:r>
            <a:endParaRPr lang="en-US" sz="2600" u="sng" dirty="0" smtClean="0"/>
          </a:p>
          <a:p>
            <a:pPr marL="1254125" lvl="1" indent="0">
              <a:spcBef>
                <a:spcPts val="0"/>
              </a:spcBef>
              <a:buFontTx/>
              <a:buNone/>
              <a:defRPr/>
            </a:pPr>
            <a:r>
              <a:rPr lang="en-US" sz="2600" u="sng" dirty="0" smtClean="0">
                <a:solidFill>
                  <a:schemeClr val="accent5">
                    <a:lumMod val="50000"/>
                  </a:schemeClr>
                </a:solidFill>
              </a:rPr>
              <a:t>http</a:t>
            </a:r>
            <a:r>
              <a:rPr lang="en-US" sz="2600" u="sng" dirty="0">
                <a:solidFill>
                  <a:schemeClr val="accent5">
                    <a:lumMod val="50000"/>
                  </a:schemeClr>
                </a:solidFill>
              </a:rPr>
              <a:t>://www.medpac.gov/documents/Jun11DataBookEntireReport.pdf 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3A16784-8B99-4E18-957D-2009A54CC77A}" type="slidenum">
              <a:rPr lang="en-US" altLang="en-US" sz="1200" smtClean="0">
                <a:ea typeface="ＭＳ Ｐゴシック" pitchFamily="34" charset="-128"/>
              </a:rPr>
              <a:pPr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 smtClean="0">
              <a:ea typeface="ＭＳ Ｐゴシック" pitchFamily="34" charset="-128"/>
            </a:endParaRPr>
          </a:p>
        </p:txBody>
      </p:sp>
      <p:pic>
        <p:nvPicPr>
          <p:cNvPr id="12293" name="Picture 2" descr="co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38" y="4992688"/>
            <a:ext cx="1347787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Ctrl-Minus until Save is visible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636DD0-3023-4F6A-B0F7-43A7E34842B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043" y="1210735"/>
            <a:ext cx="8928945" cy="5232400"/>
          </a:xfrm>
          <a:prstGeom prst="rect">
            <a:avLst/>
          </a:prstGeom>
        </p:spPr>
      </p:pic>
      <p:sp>
        <p:nvSpPr>
          <p:cNvPr id="6" name="Oval 8"/>
          <p:cNvSpPr>
            <a:spLocks noChangeArrowheads="1"/>
          </p:cNvSpPr>
          <p:nvPr/>
        </p:nvSpPr>
        <p:spPr bwMode="auto">
          <a:xfrm>
            <a:off x="112043" y="5435600"/>
            <a:ext cx="598487" cy="261938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87196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Ctrl-Zero returns to original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636DD0-3023-4F6A-B0F7-43A7E34842B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798" y="1136561"/>
            <a:ext cx="8824351" cy="5171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72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65875" y="2774950"/>
            <a:ext cx="2735263" cy="102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" y="712788"/>
            <a:ext cx="6181725" cy="5973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0933259-23B4-4F42-BA9E-E3050BBD7CA4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62</a:t>
            </a:fld>
            <a:endParaRPr lang="en-US" altLang="en-US" sz="900" smtClean="0"/>
          </a:p>
        </p:txBody>
      </p:sp>
      <p:sp>
        <p:nvSpPr>
          <p:cNvPr id="67589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Each Section - Standard Layout</a:t>
            </a:r>
          </a:p>
        </p:txBody>
      </p:sp>
      <p:sp>
        <p:nvSpPr>
          <p:cNvPr id="74758" name="TextBox 1"/>
          <p:cNvSpPr txBox="1">
            <a:spLocks noChangeArrowheads="1"/>
          </p:cNvSpPr>
          <p:nvPr/>
        </p:nvSpPr>
        <p:spPr bwMode="auto">
          <a:xfrm>
            <a:off x="1428750" y="2141538"/>
            <a:ext cx="16843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Free text</a:t>
            </a:r>
          </a:p>
        </p:txBody>
      </p:sp>
      <p:sp>
        <p:nvSpPr>
          <p:cNvPr id="74759" name="TextBox 10"/>
          <p:cNvSpPr txBox="1">
            <a:spLocks noChangeArrowheads="1"/>
          </p:cNvSpPr>
          <p:nvPr/>
        </p:nvSpPr>
        <p:spPr bwMode="auto">
          <a:xfrm>
            <a:off x="2717800" y="644525"/>
            <a:ext cx="28114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Section name</a:t>
            </a:r>
          </a:p>
        </p:txBody>
      </p:sp>
      <p:sp>
        <p:nvSpPr>
          <p:cNvPr id="74760" name="TextBox 11"/>
          <p:cNvSpPr txBox="1">
            <a:spLocks noChangeArrowheads="1"/>
          </p:cNvSpPr>
          <p:nvPr/>
        </p:nvSpPr>
        <p:spPr bwMode="auto">
          <a:xfrm>
            <a:off x="2794000" y="4767263"/>
            <a:ext cx="296227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Specific data entered below displays above</a:t>
            </a:r>
          </a:p>
        </p:txBody>
      </p:sp>
      <p:sp>
        <p:nvSpPr>
          <p:cNvPr id="74761" name="TextBox 12"/>
          <p:cNvSpPr txBox="1">
            <a:spLocks noChangeArrowheads="1"/>
          </p:cNvSpPr>
          <p:nvPr/>
        </p:nvSpPr>
        <p:spPr bwMode="auto">
          <a:xfrm>
            <a:off x="6296025" y="3757613"/>
            <a:ext cx="2805113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Free text and Specific data are merged into the final document’s section display</a:t>
            </a:r>
          </a:p>
        </p:txBody>
      </p:sp>
      <p:cxnSp>
        <p:nvCxnSpPr>
          <p:cNvPr id="74762" name="Straight Arrow Connector 3"/>
          <p:cNvCxnSpPr>
            <a:cxnSpLocks noChangeShapeType="1"/>
          </p:cNvCxnSpPr>
          <p:nvPr/>
        </p:nvCxnSpPr>
        <p:spPr bwMode="auto">
          <a:xfrm flipH="1">
            <a:off x="1428750" y="906463"/>
            <a:ext cx="1289050" cy="0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63" name="Straight Arrow Connector 15"/>
          <p:cNvCxnSpPr>
            <a:cxnSpLocks noChangeShapeType="1"/>
          </p:cNvCxnSpPr>
          <p:nvPr/>
        </p:nvCxnSpPr>
        <p:spPr bwMode="auto">
          <a:xfrm flipH="1">
            <a:off x="1516063" y="2574925"/>
            <a:ext cx="477837" cy="1057275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64" name="Straight Arrow Connector 20"/>
          <p:cNvCxnSpPr>
            <a:cxnSpLocks noChangeShapeType="1"/>
          </p:cNvCxnSpPr>
          <p:nvPr/>
        </p:nvCxnSpPr>
        <p:spPr bwMode="auto">
          <a:xfrm flipV="1">
            <a:off x="1851025" y="3257550"/>
            <a:ext cx="2076450" cy="2887663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765" name="TextBox 18"/>
          <p:cNvSpPr txBox="1">
            <a:spLocks noChangeArrowheads="1"/>
          </p:cNvSpPr>
          <p:nvPr/>
        </p:nvSpPr>
        <p:spPr bwMode="auto">
          <a:xfrm>
            <a:off x="2705100" y="1014413"/>
            <a:ext cx="349567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Copy section from another document</a:t>
            </a:r>
          </a:p>
        </p:txBody>
      </p:sp>
      <p:cxnSp>
        <p:nvCxnSpPr>
          <p:cNvPr id="74766" name="Straight Arrow Connector 19"/>
          <p:cNvCxnSpPr>
            <a:cxnSpLocks noChangeShapeType="1"/>
          </p:cNvCxnSpPr>
          <p:nvPr/>
        </p:nvCxnSpPr>
        <p:spPr bwMode="auto">
          <a:xfrm flipH="1">
            <a:off x="1431925" y="1276350"/>
            <a:ext cx="1285875" cy="0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767" name="Right Brace 16"/>
          <p:cNvSpPr>
            <a:spLocks/>
          </p:cNvSpPr>
          <p:nvPr/>
        </p:nvSpPr>
        <p:spPr bwMode="auto">
          <a:xfrm>
            <a:off x="5868988" y="2081213"/>
            <a:ext cx="644525" cy="2386012"/>
          </a:xfrm>
          <a:prstGeom prst="rightBrace">
            <a:avLst>
              <a:gd name="adj1" fmla="val 8329"/>
              <a:gd name="adj2" fmla="val 50000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4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4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4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4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8" grpId="0"/>
      <p:bldP spid="74759" grpId="0"/>
      <p:bldP spid="74760" grpId="0"/>
      <p:bldP spid="74761" grpId="0"/>
      <p:bldP spid="74765" grpId="0"/>
      <p:bldP spid="7476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F1D318A-024B-40A8-9E91-D338EA76D97E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63</a:t>
            </a:fld>
            <a:endParaRPr lang="en-US" altLang="en-US" sz="900" smtClean="0"/>
          </a:p>
        </p:txBody>
      </p:sp>
      <p:sp>
        <p:nvSpPr>
          <p:cNvPr id="68611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Notice </a:t>
            </a:r>
            <a:r>
              <a:rPr lang="en-US" altLang="en-US" smtClean="0">
                <a:solidFill>
                  <a:srgbClr val="FF0000"/>
                </a:solidFill>
              </a:rPr>
              <a:t>Red</a:t>
            </a:r>
            <a:r>
              <a:rPr lang="en-US" altLang="en-US" smtClean="0"/>
              <a:t> Required Fields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1863" y="708025"/>
            <a:ext cx="7118350" cy="5954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Oval 8"/>
          <p:cNvSpPr>
            <a:spLocks noChangeArrowheads="1"/>
          </p:cNvSpPr>
          <p:nvPr/>
        </p:nvSpPr>
        <p:spPr bwMode="auto">
          <a:xfrm>
            <a:off x="3744913" y="5391150"/>
            <a:ext cx="3578225" cy="661988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F1D318A-024B-40A8-9E91-D338EA76D97E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64</a:t>
            </a:fld>
            <a:endParaRPr lang="en-US" altLang="en-US" sz="900" smtClean="0"/>
          </a:p>
        </p:txBody>
      </p:sp>
      <p:sp>
        <p:nvSpPr>
          <p:cNvPr id="68611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Notice </a:t>
            </a:r>
            <a:r>
              <a:rPr lang="en-US" altLang="en-US" smtClean="0">
                <a:solidFill>
                  <a:srgbClr val="FF0000"/>
                </a:solidFill>
              </a:rPr>
              <a:t>Red</a:t>
            </a:r>
            <a:r>
              <a:rPr lang="en-US" altLang="en-US" smtClean="0"/>
              <a:t> Required Fields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1352550"/>
            <a:ext cx="7686675" cy="4152900"/>
          </a:xfrm>
          <a:prstGeom prst="rect">
            <a:avLst/>
          </a:prstGeom>
        </p:spPr>
      </p:pic>
      <p:sp>
        <p:nvSpPr>
          <p:cNvPr id="68613" name="Oval 8"/>
          <p:cNvSpPr>
            <a:spLocks noChangeArrowheads="1"/>
          </p:cNvSpPr>
          <p:nvPr/>
        </p:nvSpPr>
        <p:spPr bwMode="auto">
          <a:xfrm>
            <a:off x="6316276" y="4953161"/>
            <a:ext cx="2666614" cy="661988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911" y="4953161"/>
            <a:ext cx="6112934" cy="16381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indent="0">
              <a:buNone/>
            </a:pPr>
            <a:r>
              <a:rPr lang="en-US" sz="3400" b="1" u="sng" dirty="0" smtClean="0"/>
              <a:t>Note</a:t>
            </a:r>
            <a:r>
              <a:rPr lang="en-US" sz="3400" dirty="0" smtClean="0"/>
              <a:t>: You can’t move to another section until you enter the missing information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77467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9963" y="2841625"/>
            <a:ext cx="2314575" cy="383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9338" y="1279525"/>
            <a:ext cx="6985000" cy="900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E2D1680-20D1-4EAA-968D-CDBBDA0D4198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65</a:t>
            </a:fld>
            <a:endParaRPr lang="en-US" altLang="en-US" sz="900" smtClean="0"/>
          </a:p>
        </p:txBody>
      </p:sp>
      <p:sp>
        <p:nvSpPr>
          <p:cNvPr id="69637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Notice </a:t>
            </a:r>
            <a:r>
              <a:rPr lang="en-US" altLang="en-US" smtClean="0">
                <a:solidFill>
                  <a:schemeClr val="tx1"/>
                </a:solidFill>
              </a:rPr>
              <a:t>Standard </a:t>
            </a:r>
            <a:r>
              <a:rPr lang="en-US" altLang="en-US" smtClean="0"/>
              <a:t>Fields</a:t>
            </a:r>
          </a:p>
        </p:txBody>
      </p:sp>
      <p:sp>
        <p:nvSpPr>
          <p:cNvPr id="69638" name="TextBox 1"/>
          <p:cNvSpPr txBox="1">
            <a:spLocks noChangeArrowheads="1"/>
          </p:cNvSpPr>
          <p:nvPr/>
        </p:nvSpPr>
        <p:spPr bwMode="auto">
          <a:xfrm>
            <a:off x="261938" y="5189538"/>
            <a:ext cx="1841500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Pop-up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standard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calendar</a:t>
            </a:r>
          </a:p>
        </p:txBody>
      </p:sp>
      <p:sp>
        <p:nvSpPr>
          <p:cNvPr id="69639" name="TextBox 12"/>
          <p:cNvSpPr txBox="1">
            <a:spLocks noChangeArrowheads="1"/>
          </p:cNvSpPr>
          <p:nvPr/>
        </p:nvSpPr>
        <p:spPr bwMode="auto">
          <a:xfrm>
            <a:off x="6648450" y="5189538"/>
            <a:ext cx="25415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Enter  current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date &amp; time</a:t>
            </a:r>
          </a:p>
        </p:txBody>
      </p:sp>
      <p:cxnSp>
        <p:nvCxnSpPr>
          <p:cNvPr id="69640" name="Straight Arrow Connector 15"/>
          <p:cNvCxnSpPr>
            <a:cxnSpLocks noChangeShapeType="1"/>
            <a:stCxn id="69638" idx="0"/>
          </p:cNvCxnSpPr>
          <p:nvPr/>
        </p:nvCxnSpPr>
        <p:spPr bwMode="auto">
          <a:xfrm flipV="1">
            <a:off x="1182688" y="2038350"/>
            <a:ext cx="2192337" cy="3151188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641" name="Straight Arrow Connector 18"/>
          <p:cNvCxnSpPr>
            <a:cxnSpLocks noChangeShapeType="1"/>
          </p:cNvCxnSpPr>
          <p:nvPr/>
        </p:nvCxnSpPr>
        <p:spPr bwMode="auto">
          <a:xfrm>
            <a:off x="3509963" y="2038350"/>
            <a:ext cx="409575" cy="803275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642" name="Straight Arrow Connector 23"/>
          <p:cNvCxnSpPr>
            <a:cxnSpLocks noChangeShapeType="1"/>
            <a:stCxn id="69639" idx="0"/>
          </p:cNvCxnSpPr>
          <p:nvPr/>
        </p:nvCxnSpPr>
        <p:spPr bwMode="auto">
          <a:xfrm flipH="1" flipV="1">
            <a:off x="7402513" y="2038350"/>
            <a:ext cx="515937" cy="3151188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79913" y="2595563"/>
            <a:ext cx="4441825" cy="112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7A616A8-4DF6-4BC3-879C-BCDFFC5C7EBE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66</a:t>
            </a:fld>
            <a:endParaRPr lang="en-US" altLang="en-US" sz="900" smtClean="0"/>
          </a:p>
        </p:txBody>
      </p:sp>
      <p:sp>
        <p:nvSpPr>
          <p:cNvPr id="70660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Notice </a:t>
            </a:r>
            <a:r>
              <a:rPr lang="en-US" altLang="en-US" smtClean="0">
                <a:solidFill>
                  <a:schemeClr val="tx1"/>
                </a:solidFill>
              </a:rPr>
              <a:t>Standard </a:t>
            </a:r>
            <a:r>
              <a:rPr lang="en-US" altLang="en-US" smtClean="0"/>
              <a:t>Fields</a:t>
            </a: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1788" y="2595563"/>
            <a:ext cx="4478337" cy="1384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TextBox 1"/>
          <p:cNvSpPr txBox="1">
            <a:spLocks noChangeArrowheads="1"/>
          </p:cNvSpPr>
          <p:nvPr/>
        </p:nvSpPr>
        <p:spPr bwMode="auto">
          <a:xfrm>
            <a:off x="261938" y="5189538"/>
            <a:ext cx="14017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Person</a:t>
            </a:r>
          </a:p>
        </p:txBody>
      </p:sp>
      <p:sp>
        <p:nvSpPr>
          <p:cNvPr id="70663" name="TextBox 9"/>
          <p:cNvSpPr txBox="1">
            <a:spLocks noChangeArrowheads="1"/>
          </p:cNvSpPr>
          <p:nvPr/>
        </p:nvSpPr>
        <p:spPr bwMode="auto">
          <a:xfrm>
            <a:off x="2032000" y="5189538"/>
            <a:ext cx="2162175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If User is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that Person</a:t>
            </a:r>
          </a:p>
        </p:txBody>
      </p:sp>
      <p:sp>
        <p:nvSpPr>
          <p:cNvPr id="70664" name="TextBox 10"/>
          <p:cNvSpPr txBox="1">
            <a:spLocks noChangeArrowheads="1"/>
          </p:cNvSpPr>
          <p:nvPr/>
        </p:nvSpPr>
        <p:spPr bwMode="auto">
          <a:xfrm>
            <a:off x="3113088" y="1263650"/>
            <a:ext cx="22828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Delete Entry</a:t>
            </a:r>
          </a:p>
        </p:txBody>
      </p:sp>
      <p:sp>
        <p:nvSpPr>
          <p:cNvPr id="70665" name="TextBox 11"/>
          <p:cNvSpPr txBox="1">
            <a:spLocks noChangeArrowheads="1"/>
          </p:cNvSpPr>
          <p:nvPr/>
        </p:nvSpPr>
        <p:spPr bwMode="auto">
          <a:xfrm>
            <a:off x="4456113" y="5189538"/>
            <a:ext cx="2381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Organization</a:t>
            </a:r>
          </a:p>
        </p:txBody>
      </p:sp>
      <p:sp>
        <p:nvSpPr>
          <p:cNvPr id="70666" name="TextBox 12"/>
          <p:cNvSpPr txBox="1">
            <a:spLocks noChangeArrowheads="1"/>
          </p:cNvSpPr>
          <p:nvPr/>
        </p:nvSpPr>
        <p:spPr bwMode="auto">
          <a:xfrm>
            <a:off x="6727825" y="5189538"/>
            <a:ext cx="2381250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If User is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from that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Organization</a:t>
            </a:r>
          </a:p>
        </p:txBody>
      </p:sp>
      <p:cxnSp>
        <p:nvCxnSpPr>
          <p:cNvPr id="70667" name="Straight Arrow Connector 3"/>
          <p:cNvCxnSpPr>
            <a:cxnSpLocks noChangeShapeType="1"/>
            <a:stCxn id="70664" idx="2"/>
          </p:cNvCxnSpPr>
          <p:nvPr/>
        </p:nvCxnSpPr>
        <p:spPr bwMode="auto">
          <a:xfrm flipH="1">
            <a:off x="4127500" y="1785938"/>
            <a:ext cx="127000" cy="1079500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668" name="Straight Arrow Connector 15"/>
          <p:cNvCxnSpPr>
            <a:cxnSpLocks noChangeShapeType="1"/>
            <a:stCxn id="70662" idx="0"/>
          </p:cNvCxnSpPr>
          <p:nvPr/>
        </p:nvCxnSpPr>
        <p:spPr bwMode="auto">
          <a:xfrm flipV="1">
            <a:off x="962025" y="3395663"/>
            <a:ext cx="1608138" cy="1793875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669" name="Straight Arrow Connector 18"/>
          <p:cNvCxnSpPr>
            <a:cxnSpLocks noChangeShapeType="1"/>
            <a:stCxn id="70663" idx="0"/>
          </p:cNvCxnSpPr>
          <p:nvPr/>
        </p:nvCxnSpPr>
        <p:spPr bwMode="auto">
          <a:xfrm flipV="1">
            <a:off x="3113088" y="3395663"/>
            <a:ext cx="261937" cy="1793875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670" name="Straight Arrow Connector 20"/>
          <p:cNvCxnSpPr>
            <a:cxnSpLocks noChangeShapeType="1"/>
            <a:stCxn id="70665" idx="0"/>
          </p:cNvCxnSpPr>
          <p:nvPr/>
        </p:nvCxnSpPr>
        <p:spPr bwMode="auto">
          <a:xfrm flipV="1">
            <a:off x="5646738" y="3395663"/>
            <a:ext cx="1327150" cy="1793875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671" name="Straight Arrow Connector 23"/>
          <p:cNvCxnSpPr>
            <a:cxnSpLocks noChangeShapeType="1"/>
            <a:stCxn id="70666" idx="0"/>
          </p:cNvCxnSpPr>
          <p:nvPr/>
        </p:nvCxnSpPr>
        <p:spPr bwMode="auto">
          <a:xfrm flipV="1">
            <a:off x="7918450" y="3395663"/>
            <a:ext cx="0" cy="1793875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663" y="2325688"/>
            <a:ext cx="8472487" cy="185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E5F243C-E2C4-425E-97EE-0402F2371B47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67</a:t>
            </a:fld>
            <a:endParaRPr lang="en-US" altLang="en-US" sz="900" smtClean="0"/>
          </a:p>
        </p:txBody>
      </p:sp>
      <p:sp>
        <p:nvSpPr>
          <p:cNvPr id="71684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Notice </a:t>
            </a:r>
            <a:r>
              <a:rPr lang="en-US" altLang="en-US" smtClean="0">
                <a:solidFill>
                  <a:schemeClr val="tx1"/>
                </a:solidFill>
              </a:rPr>
              <a:t>Standard </a:t>
            </a:r>
            <a:r>
              <a:rPr lang="en-US" altLang="en-US" smtClean="0"/>
              <a:t>Fields</a:t>
            </a:r>
          </a:p>
        </p:txBody>
      </p:sp>
      <p:sp>
        <p:nvSpPr>
          <p:cNvPr id="71685" name="TextBox 1"/>
          <p:cNvSpPr txBox="1">
            <a:spLocks noChangeArrowheads="1"/>
          </p:cNvSpPr>
          <p:nvPr/>
        </p:nvSpPr>
        <p:spPr bwMode="auto">
          <a:xfrm>
            <a:off x="261938" y="5189538"/>
            <a:ext cx="1503362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Adds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another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line</a:t>
            </a:r>
          </a:p>
        </p:txBody>
      </p:sp>
      <p:sp>
        <p:nvSpPr>
          <p:cNvPr id="71686" name="TextBox 9"/>
          <p:cNvSpPr txBox="1">
            <a:spLocks noChangeArrowheads="1"/>
          </p:cNvSpPr>
          <p:nvPr/>
        </p:nvSpPr>
        <p:spPr bwMode="auto">
          <a:xfrm>
            <a:off x="2141538" y="4292600"/>
            <a:ext cx="43465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Dropdown List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(Can also just type into box. Sometime must be exact match. Others can be Free Text)</a:t>
            </a:r>
          </a:p>
        </p:txBody>
      </p:sp>
      <p:sp>
        <p:nvSpPr>
          <p:cNvPr id="71687" name="TextBox 10"/>
          <p:cNvSpPr txBox="1">
            <a:spLocks noChangeArrowheads="1"/>
          </p:cNvSpPr>
          <p:nvPr/>
        </p:nvSpPr>
        <p:spPr bwMode="auto">
          <a:xfrm>
            <a:off x="276225" y="1079500"/>
            <a:ext cx="2854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Type of number</a:t>
            </a:r>
          </a:p>
        </p:txBody>
      </p:sp>
      <p:sp>
        <p:nvSpPr>
          <p:cNvPr id="71688" name="TextBox 11"/>
          <p:cNvSpPr txBox="1">
            <a:spLocks noChangeArrowheads="1"/>
          </p:cNvSpPr>
          <p:nvPr/>
        </p:nvSpPr>
        <p:spPr bwMode="auto">
          <a:xfrm>
            <a:off x="4665663" y="1079500"/>
            <a:ext cx="22399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The number</a:t>
            </a:r>
          </a:p>
        </p:txBody>
      </p:sp>
      <p:sp>
        <p:nvSpPr>
          <p:cNvPr id="71689" name="TextBox 12"/>
          <p:cNvSpPr txBox="1">
            <a:spLocks noChangeArrowheads="1"/>
          </p:cNvSpPr>
          <p:nvPr/>
        </p:nvSpPr>
        <p:spPr bwMode="auto">
          <a:xfrm>
            <a:off x="7026275" y="5189538"/>
            <a:ext cx="1784350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Removes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the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line</a:t>
            </a:r>
          </a:p>
        </p:txBody>
      </p:sp>
      <p:cxnSp>
        <p:nvCxnSpPr>
          <p:cNvPr id="71690" name="Straight Arrow Connector 3"/>
          <p:cNvCxnSpPr>
            <a:cxnSpLocks noChangeShapeType="1"/>
            <a:stCxn id="71687" idx="2"/>
          </p:cNvCxnSpPr>
          <p:nvPr/>
        </p:nvCxnSpPr>
        <p:spPr bwMode="auto">
          <a:xfrm flipH="1">
            <a:off x="1508125" y="1603375"/>
            <a:ext cx="195263" cy="887413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691" name="Straight Arrow Connector 15"/>
          <p:cNvCxnSpPr>
            <a:cxnSpLocks noChangeShapeType="1"/>
            <a:stCxn id="71685" idx="0"/>
          </p:cNvCxnSpPr>
          <p:nvPr/>
        </p:nvCxnSpPr>
        <p:spPr bwMode="auto">
          <a:xfrm flipV="1">
            <a:off x="1012825" y="3832225"/>
            <a:ext cx="23813" cy="1357313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692" name="Straight Arrow Connector 18"/>
          <p:cNvCxnSpPr>
            <a:cxnSpLocks noChangeShapeType="1"/>
          </p:cNvCxnSpPr>
          <p:nvPr/>
        </p:nvCxnSpPr>
        <p:spPr bwMode="auto">
          <a:xfrm flipH="1" flipV="1">
            <a:off x="3614738" y="3300413"/>
            <a:ext cx="592137" cy="1096962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693" name="Straight Arrow Connector 20"/>
          <p:cNvCxnSpPr>
            <a:cxnSpLocks noChangeShapeType="1"/>
          </p:cNvCxnSpPr>
          <p:nvPr/>
        </p:nvCxnSpPr>
        <p:spPr bwMode="auto">
          <a:xfrm flipH="1">
            <a:off x="5503863" y="1603375"/>
            <a:ext cx="280987" cy="1087438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694" name="Straight Arrow Connector 23"/>
          <p:cNvCxnSpPr>
            <a:cxnSpLocks noChangeShapeType="1"/>
            <a:stCxn id="71689" idx="0"/>
          </p:cNvCxnSpPr>
          <p:nvPr/>
        </p:nvCxnSpPr>
        <p:spPr bwMode="auto">
          <a:xfrm flipV="1">
            <a:off x="7918450" y="3395663"/>
            <a:ext cx="0" cy="1793875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238" y="3424238"/>
            <a:ext cx="8497887" cy="1479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238" y="5353050"/>
            <a:ext cx="2606675" cy="1268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2238" y="1006475"/>
            <a:ext cx="8840787" cy="100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14BC4E9-147C-4572-B9BB-2B5A4263FC9F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68</a:t>
            </a:fld>
            <a:endParaRPr lang="en-US" altLang="en-US" sz="900" smtClean="0"/>
          </a:p>
        </p:txBody>
      </p:sp>
      <p:sp>
        <p:nvSpPr>
          <p:cNvPr id="72710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Other ways to Add another line</a:t>
            </a:r>
          </a:p>
        </p:txBody>
      </p:sp>
      <p:sp>
        <p:nvSpPr>
          <p:cNvPr id="72711" name="TextBox 1"/>
          <p:cNvSpPr txBox="1">
            <a:spLocks noChangeArrowheads="1"/>
          </p:cNvSpPr>
          <p:nvPr/>
        </p:nvSpPr>
        <p:spPr bwMode="auto">
          <a:xfrm>
            <a:off x="5619750" y="2901950"/>
            <a:ext cx="3302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Pops a data-entry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window</a:t>
            </a:r>
          </a:p>
        </p:txBody>
      </p:sp>
      <p:sp>
        <p:nvSpPr>
          <p:cNvPr id="72712" name="TextBox 11"/>
          <p:cNvSpPr txBox="1">
            <a:spLocks noChangeArrowheads="1"/>
          </p:cNvSpPr>
          <p:nvPr/>
        </p:nvSpPr>
        <p:spPr bwMode="auto">
          <a:xfrm>
            <a:off x="3544888" y="5986463"/>
            <a:ext cx="55197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Pops data-entry line to the side</a:t>
            </a:r>
          </a:p>
        </p:txBody>
      </p:sp>
      <p:sp>
        <p:nvSpPr>
          <p:cNvPr id="72713" name="TextBox 12"/>
          <p:cNvSpPr txBox="1">
            <a:spLocks noChangeArrowheads="1"/>
          </p:cNvSpPr>
          <p:nvPr/>
        </p:nvSpPr>
        <p:spPr bwMode="auto">
          <a:xfrm>
            <a:off x="198438" y="2106613"/>
            <a:ext cx="3919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All data entered inline</a:t>
            </a:r>
          </a:p>
        </p:txBody>
      </p:sp>
      <p:cxnSp>
        <p:nvCxnSpPr>
          <p:cNvPr id="72714" name="Straight Arrow Connector 15"/>
          <p:cNvCxnSpPr>
            <a:cxnSpLocks noChangeShapeType="1"/>
          </p:cNvCxnSpPr>
          <p:nvPr/>
        </p:nvCxnSpPr>
        <p:spPr bwMode="auto">
          <a:xfrm flipH="1">
            <a:off x="4144963" y="3162300"/>
            <a:ext cx="1446212" cy="642938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715" name="Straight Arrow Connector 20"/>
          <p:cNvCxnSpPr>
            <a:cxnSpLocks noChangeShapeType="1"/>
          </p:cNvCxnSpPr>
          <p:nvPr/>
        </p:nvCxnSpPr>
        <p:spPr bwMode="auto">
          <a:xfrm flipH="1">
            <a:off x="1498600" y="6248400"/>
            <a:ext cx="2046288" cy="0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716" name="Straight Arrow Connector 23"/>
          <p:cNvCxnSpPr>
            <a:cxnSpLocks noChangeShapeType="1"/>
          </p:cNvCxnSpPr>
          <p:nvPr/>
        </p:nvCxnSpPr>
        <p:spPr bwMode="auto">
          <a:xfrm flipV="1">
            <a:off x="4005263" y="1724025"/>
            <a:ext cx="4084637" cy="644525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" y="1898650"/>
            <a:ext cx="8799513" cy="208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A72EDAB-7BA3-4526-898E-07158CCEDA0C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69</a:t>
            </a:fld>
            <a:endParaRPr lang="en-US" altLang="en-US" sz="900" smtClean="0"/>
          </a:p>
        </p:txBody>
      </p:sp>
      <p:sp>
        <p:nvSpPr>
          <p:cNvPr id="73732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“Radio” Buttons – only 1 answer</a:t>
            </a:r>
          </a:p>
        </p:txBody>
      </p:sp>
      <p:sp>
        <p:nvSpPr>
          <p:cNvPr id="73733" name="TextBox 1"/>
          <p:cNvSpPr txBox="1">
            <a:spLocks noChangeArrowheads="1"/>
          </p:cNvSpPr>
          <p:nvPr/>
        </p:nvSpPr>
        <p:spPr bwMode="auto">
          <a:xfrm>
            <a:off x="2570163" y="4137025"/>
            <a:ext cx="23637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No response</a:t>
            </a:r>
          </a:p>
        </p:txBody>
      </p:sp>
      <p:sp>
        <p:nvSpPr>
          <p:cNvPr id="73734" name="TextBox 10"/>
          <p:cNvSpPr txBox="1">
            <a:spLocks noChangeArrowheads="1"/>
          </p:cNvSpPr>
          <p:nvPr/>
        </p:nvSpPr>
        <p:spPr bwMode="auto">
          <a:xfrm>
            <a:off x="4694238" y="809625"/>
            <a:ext cx="42148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Single answer buttons</a:t>
            </a:r>
          </a:p>
        </p:txBody>
      </p:sp>
      <p:sp>
        <p:nvSpPr>
          <p:cNvPr id="73735" name="TextBox 11"/>
          <p:cNvSpPr txBox="1">
            <a:spLocks noChangeArrowheads="1"/>
          </p:cNvSpPr>
          <p:nvPr/>
        </p:nvSpPr>
        <p:spPr bwMode="auto">
          <a:xfrm>
            <a:off x="6076950" y="4929188"/>
            <a:ext cx="8032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Yes</a:t>
            </a:r>
          </a:p>
        </p:txBody>
      </p:sp>
      <p:sp>
        <p:nvSpPr>
          <p:cNvPr id="73736" name="TextBox 12"/>
          <p:cNvSpPr txBox="1">
            <a:spLocks noChangeArrowheads="1"/>
          </p:cNvSpPr>
          <p:nvPr/>
        </p:nvSpPr>
        <p:spPr bwMode="auto">
          <a:xfrm>
            <a:off x="8170863" y="5621338"/>
            <a:ext cx="663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No</a:t>
            </a:r>
          </a:p>
        </p:txBody>
      </p:sp>
      <p:cxnSp>
        <p:nvCxnSpPr>
          <p:cNvPr id="73737" name="Straight Arrow Connector 3"/>
          <p:cNvCxnSpPr>
            <a:cxnSpLocks noChangeShapeType="1"/>
            <a:stCxn id="73734" idx="2"/>
          </p:cNvCxnSpPr>
          <p:nvPr/>
        </p:nvCxnSpPr>
        <p:spPr bwMode="auto">
          <a:xfrm>
            <a:off x="6800850" y="1333500"/>
            <a:ext cx="679450" cy="635000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738" name="Straight Arrow Connector 15"/>
          <p:cNvCxnSpPr>
            <a:cxnSpLocks noChangeShapeType="1"/>
            <a:stCxn id="73733" idx="0"/>
          </p:cNvCxnSpPr>
          <p:nvPr/>
        </p:nvCxnSpPr>
        <p:spPr bwMode="auto">
          <a:xfrm flipV="1">
            <a:off x="3752850" y="2343150"/>
            <a:ext cx="3330575" cy="1793875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739" name="Straight Arrow Connector 20"/>
          <p:cNvCxnSpPr>
            <a:cxnSpLocks noChangeShapeType="1"/>
            <a:stCxn id="73735" idx="0"/>
          </p:cNvCxnSpPr>
          <p:nvPr/>
        </p:nvCxnSpPr>
        <p:spPr bwMode="auto">
          <a:xfrm flipV="1">
            <a:off x="6478588" y="3135313"/>
            <a:ext cx="1211262" cy="1793875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740" name="Straight Arrow Connector 23"/>
          <p:cNvCxnSpPr>
            <a:cxnSpLocks noChangeShapeType="1"/>
            <a:stCxn id="73736" idx="0"/>
          </p:cNvCxnSpPr>
          <p:nvPr/>
        </p:nvCxnSpPr>
        <p:spPr bwMode="auto">
          <a:xfrm flipV="1">
            <a:off x="8502650" y="3827463"/>
            <a:ext cx="0" cy="1793875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2096218" y="85725"/>
            <a:ext cx="6895381" cy="762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IMPACT Grant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50938"/>
            <a:ext cx="9144000" cy="5707062"/>
          </a:xfrm>
        </p:spPr>
        <p:txBody>
          <a:bodyPr>
            <a:normAutofit/>
          </a:bodyPr>
          <a:lstStyle/>
          <a:p>
            <a:pPr marL="461963" indent="0">
              <a:buFontTx/>
              <a:buNone/>
              <a:defRPr/>
            </a:pPr>
            <a:r>
              <a:rPr lang="en-US" dirty="0" smtClean="0"/>
              <a:t>February 2011 – HHS/ONC awarded $1.7M HIE Challenge Grant to state of Massachusetts (MTC/</a:t>
            </a:r>
            <a:r>
              <a:rPr lang="en-US" dirty="0" err="1" smtClean="0"/>
              <a:t>MeHI</a:t>
            </a:r>
            <a:r>
              <a:rPr lang="en-US" dirty="0" smtClean="0"/>
              <a:t>):</a:t>
            </a:r>
          </a:p>
          <a:p>
            <a:pPr marL="0" indent="0">
              <a:buFontTx/>
              <a:buNone/>
              <a:defRPr/>
            </a:pPr>
            <a:endParaRPr lang="en-US" sz="1600" dirty="0" smtClean="0"/>
          </a:p>
          <a:p>
            <a:pPr marL="0" indent="0" algn="ctr">
              <a:spcBef>
                <a:spcPts val="1200"/>
              </a:spcBef>
              <a:buFontTx/>
              <a:buNone/>
              <a:defRPr/>
            </a:pPr>
            <a:r>
              <a:rPr lang="en-US" dirty="0" smtClean="0"/>
              <a:t> </a:t>
            </a:r>
            <a:r>
              <a:rPr lang="en-US" sz="4000" b="1" kern="1200" dirty="0">
                <a:solidFill>
                  <a:srgbClr val="000000"/>
                </a:solidFill>
                <a:ea typeface="+mj-ea"/>
                <a:cs typeface="+mj-cs"/>
              </a:rPr>
              <a:t>I</a:t>
            </a:r>
            <a:r>
              <a:rPr lang="en-US" kern="1200" dirty="0">
                <a:solidFill>
                  <a:srgbClr val="000000"/>
                </a:solidFill>
                <a:ea typeface="+mj-ea"/>
                <a:cs typeface="+mj-cs"/>
              </a:rPr>
              <a:t>mproving </a:t>
            </a:r>
            <a:r>
              <a:rPr lang="en-US" sz="4000" b="1" kern="1200" dirty="0">
                <a:solidFill>
                  <a:srgbClr val="000000"/>
                </a:solidFill>
                <a:ea typeface="+mj-ea"/>
                <a:cs typeface="+mj-cs"/>
              </a:rPr>
              <a:t>M</a:t>
            </a:r>
            <a:r>
              <a:rPr lang="en-US" kern="1200" dirty="0">
                <a:solidFill>
                  <a:srgbClr val="000000"/>
                </a:solidFill>
                <a:ea typeface="+mj-ea"/>
                <a:cs typeface="+mj-cs"/>
              </a:rPr>
              <a:t>assachusetts </a:t>
            </a:r>
            <a:r>
              <a:rPr lang="en-US" sz="4000" b="1" kern="1200" dirty="0">
                <a:solidFill>
                  <a:srgbClr val="000000"/>
                </a:solidFill>
                <a:ea typeface="+mj-ea"/>
                <a:cs typeface="+mj-cs"/>
              </a:rPr>
              <a:t>P</a:t>
            </a:r>
            <a:r>
              <a:rPr lang="en-US" kern="1200" dirty="0">
                <a:solidFill>
                  <a:srgbClr val="000000"/>
                </a:solidFill>
                <a:ea typeface="+mj-ea"/>
                <a:cs typeface="+mj-cs"/>
              </a:rPr>
              <a:t>ost-</a:t>
            </a:r>
            <a:r>
              <a:rPr lang="en-US" sz="4000" b="1" kern="1200" dirty="0">
                <a:solidFill>
                  <a:srgbClr val="000000"/>
                </a:solidFill>
                <a:ea typeface="+mj-ea"/>
                <a:cs typeface="+mj-cs"/>
              </a:rPr>
              <a:t>A</a:t>
            </a:r>
            <a:r>
              <a:rPr lang="en-US" kern="1200" dirty="0">
                <a:solidFill>
                  <a:srgbClr val="000000"/>
                </a:solidFill>
                <a:ea typeface="+mj-ea"/>
                <a:cs typeface="+mj-cs"/>
              </a:rPr>
              <a:t>cute </a:t>
            </a:r>
            <a:r>
              <a:rPr lang="en-US" sz="4000" b="1" kern="1200" dirty="0">
                <a:solidFill>
                  <a:srgbClr val="000000"/>
                </a:solidFill>
                <a:ea typeface="+mj-ea"/>
                <a:cs typeface="+mj-cs"/>
              </a:rPr>
              <a:t>C</a:t>
            </a:r>
            <a:r>
              <a:rPr lang="en-US" kern="1200" dirty="0">
                <a:solidFill>
                  <a:srgbClr val="000000"/>
                </a:solidFill>
                <a:ea typeface="+mj-ea"/>
                <a:cs typeface="+mj-cs"/>
              </a:rPr>
              <a:t>are </a:t>
            </a:r>
            <a:r>
              <a:rPr lang="en-US" sz="4000" b="1" kern="1200" dirty="0">
                <a:solidFill>
                  <a:srgbClr val="000000"/>
                </a:solidFill>
                <a:ea typeface="+mj-ea"/>
                <a:cs typeface="+mj-cs"/>
              </a:rPr>
              <a:t>T</a:t>
            </a:r>
            <a:r>
              <a:rPr lang="en-US" kern="1200" dirty="0">
                <a:solidFill>
                  <a:srgbClr val="000000"/>
                </a:solidFill>
                <a:ea typeface="+mj-ea"/>
                <a:cs typeface="+mj-cs"/>
              </a:rPr>
              <a:t>ransfers </a:t>
            </a:r>
            <a:r>
              <a:rPr lang="en-US" sz="4400" kern="1200" dirty="0">
                <a:solidFill>
                  <a:srgbClr val="000000"/>
                </a:solidFill>
                <a:ea typeface="+mj-ea"/>
                <a:cs typeface="+mj-cs"/>
              </a:rPr>
              <a:t>(</a:t>
            </a:r>
            <a:r>
              <a:rPr lang="en-US" sz="4400" b="1" kern="1200" dirty="0">
                <a:solidFill>
                  <a:prstClr val="black"/>
                </a:solidFill>
                <a:latin typeface="Calibri"/>
                <a:ea typeface="+mj-ea"/>
                <a:cs typeface="+mj-cs"/>
              </a:rPr>
              <a:t>IMPACT</a:t>
            </a:r>
            <a:r>
              <a:rPr lang="en-US" sz="4400" kern="1200" dirty="0">
                <a:solidFill>
                  <a:prstClr val="black"/>
                </a:solidFill>
                <a:latin typeface="Calibri"/>
                <a:ea typeface="+mj-ea"/>
                <a:cs typeface="+mj-cs"/>
              </a:rPr>
              <a:t>)</a:t>
            </a:r>
            <a:endParaRPr lang="en-US" sz="1800" b="1" dirty="0" smtClean="0"/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US" sz="4000" b="1" dirty="0" smtClean="0"/>
              <a:t> </a:t>
            </a:r>
            <a:endParaRPr lang="en-US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6CF14E0-EBA9-43DF-8053-47D17234A127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900" smtClean="0"/>
          </a:p>
        </p:txBody>
      </p:sp>
      <p:pic>
        <p:nvPicPr>
          <p:cNvPr id="24581" name="Picture 2" descr="C:\Users\Larry\AppData\Local\Microsoft\Windows\Temporary Internet Files\Content.IE5\B23QLF0S\MC900231382[1]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21675" y="0"/>
            <a:ext cx="822325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2" descr="C:\Users\Larry\AppData\Local\Microsoft\Windows\Temporary Internet Files\Content.IE5\B23QLF0S\MC900231382[1]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200" y="4772025"/>
            <a:ext cx="187007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338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25" y="2425700"/>
            <a:ext cx="8678863" cy="181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7331F76-0B28-41D0-BCC6-2E609CAAA345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70</a:t>
            </a:fld>
            <a:endParaRPr lang="en-US" altLang="en-US" sz="900" smtClean="0"/>
          </a:p>
        </p:txBody>
      </p:sp>
      <p:sp>
        <p:nvSpPr>
          <p:cNvPr id="74756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“Multiple Answer” Check Boxes</a:t>
            </a:r>
          </a:p>
        </p:txBody>
      </p:sp>
      <p:sp>
        <p:nvSpPr>
          <p:cNvPr id="74757" name="TextBox 1"/>
          <p:cNvSpPr txBox="1">
            <a:spLocks noChangeArrowheads="1"/>
          </p:cNvSpPr>
          <p:nvPr/>
        </p:nvSpPr>
        <p:spPr bwMode="auto">
          <a:xfrm>
            <a:off x="498475" y="5451475"/>
            <a:ext cx="2362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No response</a:t>
            </a:r>
          </a:p>
        </p:txBody>
      </p:sp>
      <p:sp>
        <p:nvSpPr>
          <p:cNvPr id="74758" name="TextBox 11"/>
          <p:cNvSpPr txBox="1">
            <a:spLocks noChangeArrowheads="1"/>
          </p:cNvSpPr>
          <p:nvPr/>
        </p:nvSpPr>
        <p:spPr bwMode="auto">
          <a:xfrm>
            <a:off x="1347788" y="1333500"/>
            <a:ext cx="8048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Yes</a:t>
            </a:r>
          </a:p>
        </p:txBody>
      </p:sp>
      <p:cxnSp>
        <p:nvCxnSpPr>
          <p:cNvPr id="74759" name="Straight Arrow Connector 15"/>
          <p:cNvCxnSpPr>
            <a:cxnSpLocks noChangeShapeType="1"/>
            <a:stCxn id="74757" idx="0"/>
          </p:cNvCxnSpPr>
          <p:nvPr/>
        </p:nvCxnSpPr>
        <p:spPr bwMode="auto">
          <a:xfrm flipH="1" flipV="1">
            <a:off x="696913" y="3827463"/>
            <a:ext cx="982662" cy="1624012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60" name="Straight Arrow Connector 20"/>
          <p:cNvCxnSpPr>
            <a:cxnSpLocks noChangeShapeType="1"/>
          </p:cNvCxnSpPr>
          <p:nvPr/>
        </p:nvCxnSpPr>
        <p:spPr bwMode="auto">
          <a:xfrm flipH="1">
            <a:off x="696913" y="1793875"/>
            <a:ext cx="844550" cy="906463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>
          <a:xfrm>
            <a:off x="2079625" y="85725"/>
            <a:ext cx="7064375" cy="762000"/>
          </a:xfrm>
        </p:spPr>
        <p:txBody>
          <a:bodyPr/>
          <a:lstStyle/>
          <a:p>
            <a:r>
              <a:rPr lang="en-US" altLang="en-US" smtClean="0"/>
              <a:t>Sections of Summary Document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00308" y="1010202"/>
            <a:ext cx="9448800" cy="5995851"/>
          </a:xfrm>
          <a:extLst/>
        </p:spPr>
        <p:txBody>
          <a:bodyPr numCol="2">
            <a:normAutofit fontScale="92500" lnSpcReduction="20000"/>
          </a:bodyPr>
          <a:lstStyle/>
          <a:p>
            <a:pPr>
              <a:defRPr/>
            </a:pPr>
            <a:r>
              <a:rPr lang="en-US" altLang="en-US" dirty="0" smtClean="0"/>
              <a:t>Demographics</a:t>
            </a:r>
          </a:p>
          <a:p>
            <a:pPr>
              <a:defRPr/>
            </a:pPr>
            <a:r>
              <a:rPr lang="en-US" altLang="en-US" dirty="0" smtClean="0"/>
              <a:t>Advance </a:t>
            </a:r>
            <a:r>
              <a:rPr lang="en-US" altLang="en-US" dirty="0"/>
              <a:t>Directives</a:t>
            </a:r>
          </a:p>
          <a:p>
            <a:pPr>
              <a:defRPr/>
            </a:pPr>
            <a:r>
              <a:rPr lang="en-US" altLang="en-US" dirty="0" smtClean="0"/>
              <a:t>Chief </a:t>
            </a:r>
            <a:r>
              <a:rPr lang="en-US" altLang="en-US" dirty="0"/>
              <a:t>Complaint</a:t>
            </a:r>
          </a:p>
          <a:p>
            <a:pPr>
              <a:defRPr/>
            </a:pPr>
            <a:r>
              <a:rPr lang="en-US" altLang="en-US" dirty="0"/>
              <a:t>History of Present Illness</a:t>
            </a:r>
          </a:p>
          <a:p>
            <a:pPr>
              <a:defRPr/>
            </a:pPr>
            <a:r>
              <a:rPr lang="en-US" altLang="en-US" dirty="0"/>
              <a:t>Encounters</a:t>
            </a:r>
          </a:p>
          <a:p>
            <a:pPr>
              <a:defRPr/>
            </a:pPr>
            <a:r>
              <a:rPr lang="en-US" altLang="en-US" dirty="0" smtClean="0"/>
              <a:t>Problems</a:t>
            </a:r>
            <a:endParaRPr lang="en-US" altLang="en-US" dirty="0"/>
          </a:p>
          <a:p>
            <a:pPr>
              <a:defRPr/>
            </a:pPr>
            <a:r>
              <a:rPr lang="en-US" altLang="en-US" dirty="0" smtClean="0"/>
              <a:t>History </a:t>
            </a:r>
            <a:r>
              <a:rPr lang="en-US" altLang="en-US" dirty="0"/>
              <a:t>of Past Illness</a:t>
            </a:r>
          </a:p>
          <a:p>
            <a:pPr>
              <a:defRPr/>
            </a:pPr>
            <a:r>
              <a:rPr lang="en-US" altLang="en-US" dirty="0" smtClean="0"/>
              <a:t>Family </a:t>
            </a:r>
            <a:r>
              <a:rPr lang="en-US" altLang="en-US" dirty="0"/>
              <a:t>History</a:t>
            </a:r>
          </a:p>
          <a:p>
            <a:pPr>
              <a:defRPr/>
            </a:pPr>
            <a:r>
              <a:rPr lang="en-US" altLang="en-US" dirty="0"/>
              <a:t>Social </a:t>
            </a:r>
            <a:r>
              <a:rPr lang="en-US" altLang="en-US" dirty="0" smtClean="0"/>
              <a:t>History/Risks</a:t>
            </a:r>
            <a:endParaRPr lang="en-US" altLang="en-US" dirty="0"/>
          </a:p>
          <a:p>
            <a:pPr>
              <a:defRPr/>
            </a:pPr>
            <a:r>
              <a:rPr lang="en-US" altLang="en-US" dirty="0" smtClean="0"/>
              <a:t>Allergies</a:t>
            </a:r>
          </a:p>
          <a:p>
            <a:pPr>
              <a:defRPr/>
            </a:pPr>
            <a:r>
              <a:rPr lang="en-US" altLang="en-US" dirty="0" smtClean="0"/>
              <a:t>Medications</a:t>
            </a:r>
            <a:endParaRPr lang="en-US" altLang="en-US" dirty="0"/>
          </a:p>
          <a:p>
            <a:pPr>
              <a:defRPr/>
            </a:pPr>
            <a:r>
              <a:rPr lang="en-US" altLang="en-US" dirty="0"/>
              <a:t>Immunizations</a:t>
            </a:r>
          </a:p>
          <a:p>
            <a:pPr>
              <a:defRPr/>
            </a:pPr>
            <a:r>
              <a:rPr lang="en-US" altLang="en-US" dirty="0"/>
              <a:t>Medical Equipment</a:t>
            </a:r>
          </a:p>
          <a:p>
            <a:pPr>
              <a:defRPr/>
            </a:pPr>
            <a:r>
              <a:rPr lang="en-US" altLang="en-US" dirty="0" smtClean="0"/>
              <a:t>Vital </a:t>
            </a:r>
            <a:r>
              <a:rPr lang="en-US" altLang="en-US" dirty="0"/>
              <a:t>Signs</a:t>
            </a:r>
          </a:p>
          <a:p>
            <a:pPr>
              <a:defRPr/>
            </a:pPr>
            <a:r>
              <a:rPr lang="en-US" altLang="en-US" dirty="0"/>
              <a:t>Physical Exam</a:t>
            </a:r>
          </a:p>
          <a:p>
            <a:pPr>
              <a:defRPr/>
            </a:pPr>
            <a:r>
              <a:rPr lang="en-US" altLang="en-US" dirty="0"/>
              <a:t>Functional Status</a:t>
            </a:r>
          </a:p>
          <a:p>
            <a:pPr>
              <a:defRPr/>
            </a:pPr>
            <a:r>
              <a:rPr lang="en-US" altLang="en-US" dirty="0"/>
              <a:t>Procedures</a:t>
            </a:r>
          </a:p>
          <a:p>
            <a:pPr>
              <a:defRPr/>
            </a:pPr>
            <a:r>
              <a:rPr lang="en-US" altLang="en-US" dirty="0" smtClean="0"/>
              <a:t>Results</a:t>
            </a:r>
            <a:endParaRPr lang="en-US" altLang="en-US" dirty="0"/>
          </a:p>
          <a:p>
            <a:pPr>
              <a:defRPr/>
            </a:pPr>
            <a:r>
              <a:rPr lang="en-US" altLang="en-US" dirty="0" smtClean="0"/>
              <a:t>Assessment</a:t>
            </a:r>
          </a:p>
          <a:p>
            <a:pPr>
              <a:defRPr/>
            </a:pPr>
            <a:r>
              <a:rPr lang="en-US" altLang="en-US" dirty="0" smtClean="0"/>
              <a:t>Discharge Diagnoses</a:t>
            </a:r>
          </a:p>
          <a:p>
            <a:pPr>
              <a:defRPr/>
            </a:pPr>
            <a:r>
              <a:rPr lang="en-US" altLang="en-US" dirty="0" smtClean="0"/>
              <a:t>Care </a:t>
            </a:r>
            <a:r>
              <a:rPr lang="en-US" altLang="en-US" dirty="0"/>
              <a:t>Plan</a:t>
            </a:r>
          </a:p>
          <a:p>
            <a:pPr>
              <a:defRPr/>
            </a:pPr>
            <a:r>
              <a:rPr lang="en-US" altLang="en-US" dirty="0" smtClean="0"/>
              <a:t>Payers</a:t>
            </a:r>
            <a:endParaRPr lang="en-US" altLang="en-US" dirty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5471598-614F-4F89-9CAE-133CE7C76EA4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71</a:t>
            </a:fld>
            <a:endParaRPr lang="en-US" altLang="en-US" sz="9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A76090C-A81C-41A3-AF81-6C5746FA5652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72</a:t>
            </a:fld>
            <a:endParaRPr lang="en-US" altLang="en-US" sz="900" smtClean="0"/>
          </a:p>
        </p:txBody>
      </p:sp>
      <p:sp>
        <p:nvSpPr>
          <p:cNvPr id="78851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Demographics</a:t>
            </a: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3" y="1096963"/>
            <a:ext cx="8929687" cy="5243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B089F87-5D05-49F4-9FAE-05CCFAB8801B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73</a:t>
            </a:fld>
            <a:endParaRPr lang="en-US" altLang="en-US" sz="900" smtClean="0"/>
          </a:p>
        </p:txBody>
      </p:sp>
      <p:sp>
        <p:nvSpPr>
          <p:cNvPr id="79875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Demographics</a:t>
            </a:r>
          </a:p>
        </p:txBody>
      </p:sp>
      <p:grpSp>
        <p:nvGrpSpPr>
          <p:cNvPr id="79876" name="Group 1"/>
          <p:cNvGrpSpPr>
            <a:grpSpLocks/>
          </p:cNvGrpSpPr>
          <p:nvPr/>
        </p:nvGrpSpPr>
        <p:grpSpPr bwMode="auto">
          <a:xfrm>
            <a:off x="69850" y="1135063"/>
            <a:ext cx="8751888" cy="5507037"/>
            <a:chOff x="69671" y="1134562"/>
            <a:chExt cx="8752111" cy="5508176"/>
          </a:xfrm>
        </p:grpSpPr>
        <p:pic>
          <p:nvPicPr>
            <p:cNvPr id="110594" name="Picture 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9671" y="1134562"/>
              <a:ext cx="8752111" cy="55081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87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664" y="2051697"/>
              <a:ext cx="2859267" cy="3018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3CB0A96-E0A9-44A7-B2D8-ABCDFB17D975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74</a:t>
            </a:fld>
            <a:endParaRPr lang="en-US" altLang="en-US" sz="900" smtClean="0"/>
          </a:p>
        </p:txBody>
      </p:sp>
      <p:sp>
        <p:nvSpPr>
          <p:cNvPr id="111619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Advance Directives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9963" y="987425"/>
            <a:ext cx="7189787" cy="552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46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429770C-A76B-4319-B292-32B380AE2654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75</a:t>
            </a:fld>
            <a:endParaRPr lang="en-US" altLang="en-US" sz="900" smtClean="0"/>
          </a:p>
        </p:txBody>
      </p:sp>
      <p:sp>
        <p:nvSpPr>
          <p:cNvPr id="112643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Advance Directives</a:t>
            </a:r>
          </a:p>
        </p:txBody>
      </p:sp>
      <p:pic>
        <p:nvPicPr>
          <p:cNvPr id="1126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575" y="661988"/>
            <a:ext cx="8077200" cy="619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207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0EC8E15-7C30-45E2-946F-1635FFA3F4E2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76</a:t>
            </a:fld>
            <a:endParaRPr lang="en-US" altLang="en-US" sz="900" smtClean="0"/>
          </a:p>
        </p:txBody>
      </p:sp>
      <p:sp>
        <p:nvSpPr>
          <p:cNvPr id="113667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Advance Directives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100138"/>
            <a:ext cx="8821738" cy="522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22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FDC5137-885A-49F1-8AF4-0F2D71FBF62C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77</a:t>
            </a:fld>
            <a:endParaRPr lang="en-US" altLang="en-US" sz="900" smtClean="0"/>
          </a:p>
        </p:txBody>
      </p:sp>
      <p:sp>
        <p:nvSpPr>
          <p:cNvPr id="81923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Chief Complaint/Reason for Visit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13" y="1082675"/>
            <a:ext cx="9013825" cy="4281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5D35722-301B-4A2B-9BC2-6D64A276D13D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78</a:t>
            </a:fld>
            <a:endParaRPr lang="en-US" altLang="en-US" sz="900" smtClean="0"/>
          </a:p>
        </p:txBody>
      </p:sp>
      <p:sp>
        <p:nvSpPr>
          <p:cNvPr id="82947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History of Present Illness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13" y="1082675"/>
            <a:ext cx="9013825" cy="4281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9DBBD27-6DAA-4EB0-A5F4-D19FC980DF98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79</a:t>
            </a:fld>
            <a:endParaRPr lang="en-US" altLang="en-US" sz="900" smtClean="0"/>
          </a:p>
        </p:txBody>
      </p:sp>
      <p:sp>
        <p:nvSpPr>
          <p:cNvPr id="83971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Encounters</a:t>
            </a: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352"/>
          <a:stretch/>
        </p:blipFill>
        <p:spPr bwMode="auto">
          <a:xfrm>
            <a:off x="106363" y="931863"/>
            <a:ext cx="8907462" cy="5713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2079625" y="85725"/>
            <a:ext cx="7064375" cy="762000"/>
          </a:xfrm>
        </p:spPr>
        <p:txBody>
          <a:bodyPr/>
          <a:lstStyle/>
          <a:p>
            <a:r>
              <a:rPr lang="en-US" altLang="en-US" smtClean="0"/>
              <a:t>IMPACT Objectives &amp; Strategies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82550" y="911225"/>
            <a:ext cx="9061450" cy="5946775"/>
          </a:xfrm>
        </p:spPr>
        <p:txBody>
          <a:bodyPr/>
          <a:lstStyle/>
          <a:p>
            <a:r>
              <a:rPr lang="en-US" altLang="en-US" smtClean="0"/>
              <a:t>Facilitate developing a national standard of data elements for transitions across the continuum of care</a:t>
            </a:r>
          </a:p>
          <a:p>
            <a:r>
              <a:rPr lang="en-US" altLang="en-US" smtClean="0"/>
              <a:t>Develop software tools to acquire/view/edit/send these data elements (LAND &amp; SEE)</a:t>
            </a:r>
          </a:p>
          <a:p>
            <a:r>
              <a:rPr lang="en-US" altLang="en-US" smtClean="0"/>
              <a:t>Integrate and validate tools into Worcester County using Learning Collaborative methodology</a:t>
            </a:r>
          </a:p>
          <a:p>
            <a:r>
              <a:rPr lang="en-US" altLang="en-US" smtClean="0"/>
              <a:t>Measure outcomes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CD0A7A3-7E20-4917-BB11-E88DE333A7EF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900" smtClean="0"/>
          </a:p>
        </p:txBody>
      </p:sp>
      <p:pic>
        <p:nvPicPr>
          <p:cNvPr id="21509" name="Picture 2" descr="C:\Users\Larry\AppData\Local\Microsoft\Windows\Temporary Internet Files\Content.IE5\B23QLF0S\MC900231382[1]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21675" y="6059488"/>
            <a:ext cx="8223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6A28FBC-5BDD-418F-875E-A7BC7BB7F29A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80</a:t>
            </a:fld>
            <a:endParaRPr lang="en-US" altLang="en-US" sz="900" smtClean="0"/>
          </a:p>
        </p:txBody>
      </p:sp>
      <p:sp>
        <p:nvSpPr>
          <p:cNvPr id="84995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Problems and Health Concerns</a:t>
            </a:r>
          </a:p>
        </p:txBody>
      </p:sp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1650" y="679450"/>
            <a:ext cx="8102600" cy="6011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CE3C11-8523-4432-BA4C-03E1790A5EB5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81</a:t>
            </a:fld>
            <a:endParaRPr lang="en-US" altLang="en-US" sz="900" smtClean="0"/>
          </a:p>
        </p:txBody>
      </p:sp>
      <p:sp>
        <p:nvSpPr>
          <p:cNvPr id="86019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Problems and Health Concerns</a:t>
            </a:r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2625" y="992188"/>
            <a:ext cx="5238750" cy="5614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9483F3E-FE70-41C8-8294-6592BBEADC7A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82</a:t>
            </a:fld>
            <a:endParaRPr lang="en-US" altLang="en-US" sz="900" smtClean="0"/>
          </a:p>
        </p:txBody>
      </p:sp>
      <p:sp>
        <p:nvSpPr>
          <p:cNvPr id="87043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History of Past Illness</a:t>
            </a: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815975"/>
            <a:ext cx="8877300" cy="5837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B8F1538-15E2-4884-8041-748ECDEA97B3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83</a:t>
            </a:fld>
            <a:endParaRPr lang="en-US" altLang="en-US" sz="900" smtClean="0"/>
          </a:p>
        </p:txBody>
      </p:sp>
      <p:sp>
        <p:nvSpPr>
          <p:cNvPr id="88067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Family History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13" y="1082675"/>
            <a:ext cx="9013825" cy="4281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D16149E-0CF4-4999-B1EA-5EFD4C01C33E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84</a:t>
            </a:fld>
            <a:endParaRPr lang="en-US" altLang="en-US" sz="900" smtClean="0"/>
          </a:p>
        </p:txBody>
      </p:sp>
      <p:sp>
        <p:nvSpPr>
          <p:cNvPr id="89091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Social History and Risks</a:t>
            </a:r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088" y="712788"/>
            <a:ext cx="8786812" cy="5964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2811D0A-3633-4BAD-97A9-0D7BC770F1EA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85</a:t>
            </a:fld>
            <a:endParaRPr lang="en-US" altLang="en-US" sz="900" smtClean="0"/>
          </a:p>
        </p:txBody>
      </p:sp>
      <p:sp>
        <p:nvSpPr>
          <p:cNvPr id="90115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Social History and Risks</a:t>
            </a:r>
          </a:p>
        </p:txBody>
      </p:sp>
      <p:grpSp>
        <p:nvGrpSpPr>
          <p:cNvPr id="90116" name="Group 1"/>
          <p:cNvGrpSpPr>
            <a:grpSpLocks/>
          </p:cNvGrpSpPr>
          <p:nvPr/>
        </p:nvGrpSpPr>
        <p:grpSpPr bwMode="auto">
          <a:xfrm>
            <a:off x="339725" y="893763"/>
            <a:ext cx="8629650" cy="5654675"/>
            <a:chOff x="435565" y="701721"/>
            <a:chExt cx="5381625" cy="2981325"/>
          </a:xfrm>
        </p:grpSpPr>
        <p:pic>
          <p:nvPicPr>
            <p:cNvPr id="12185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5565" y="701721"/>
              <a:ext cx="5381625" cy="29813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11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2112" y="1200422"/>
              <a:ext cx="2228850" cy="180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1D8ABFA-4208-4703-9DCE-571E9C0F29C4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86</a:t>
            </a:fld>
            <a:endParaRPr lang="en-US" altLang="en-US" sz="900" smtClean="0"/>
          </a:p>
        </p:txBody>
      </p:sp>
      <p:sp>
        <p:nvSpPr>
          <p:cNvPr id="91139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Social History and Risks</a:t>
            </a:r>
          </a:p>
        </p:txBody>
      </p:sp>
      <p:grpSp>
        <p:nvGrpSpPr>
          <p:cNvPr id="91140" name="Group 1"/>
          <p:cNvGrpSpPr>
            <a:grpSpLocks/>
          </p:cNvGrpSpPr>
          <p:nvPr/>
        </p:nvGrpSpPr>
        <p:grpSpPr bwMode="auto">
          <a:xfrm>
            <a:off x="252413" y="708025"/>
            <a:ext cx="8699500" cy="5954713"/>
            <a:chOff x="1114425" y="742950"/>
            <a:chExt cx="6915150" cy="5372100"/>
          </a:xfrm>
        </p:grpSpPr>
        <p:pic>
          <p:nvPicPr>
            <p:cNvPr id="12288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14425" y="742950"/>
              <a:ext cx="6915150" cy="537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14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3625" y="742950"/>
              <a:ext cx="3933825" cy="3552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567A20D-1197-4EED-BDCC-FFB17B1A64D0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87</a:t>
            </a:fld>
            <a:endParaRPr lang="en-US" altLang="en-US" sz="900" smtClean="0"/>
          </a:p>
        </p:txBody>
      </p:sp>
      <p:sp>
        <p:nvSpPr>
          <p:cNvPr id="92163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Allergies and Adverse Events</a:t>
            </a: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5" y="1379538"/>
            <a:ext cx="9037638" cy="347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82D8B2D-AA76-4420-A2F7-8C34843500FC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88</a:t>
            </a:fld>
            <a:endParaRPr lang="en-US" altLang="en-US" sz="900" smtClean="0"/>
          </a:p>
        </p:txBody>
      </p:sp>
      <p:sp>
        <p:nvSpPr>
          <p:cNvPr id="93187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Medications</a:t>
            </a:r>
          </a:p>
        </p:txBody>
      </p:sp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613" y="960438"/>
            <a:ext cx="8999537" cy="497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8FDF77E-8254-4B66-B573-CE7DA1A5B520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89</a:t>
            </a:fld>
            <a:endParaRPr lang="en-US" altLang="en-US" sz="900" smtClean="0"/>
          </a:p>
        </p:txBody>
      </p:sp>
      <p:sp>
        <p:nvSpPr>
          <p:cNvPr id="94211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Medications</a:t>
            </a:r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838" y="906463"/>
            <a:ext cx="4667250" cy="573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4588" y="3292475"/>
            <a:ext cx="4084637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>
          <a:xfrm>
            <a:off x="2070340" y="85725"/>
            <a:ext cx="7073660" cy="762000"/>
          </a:xfrm>
        </p:spPr>
        <p:txBody>
          <a:bodyPr/>
          <a:lstStyle/>
          <a:p>
            <a:r>
              <a:rPr lang="en-US" altLang="en-US" dirty="0" smtClean="0"/>
              <a:t>Pilot Sites to Test the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50" y="911225"/>
            <a:ext cx="9061450" cy="5946775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/>
              <a:t>Selection Criteria:</a:t>
            </a:r>
          </a:p>
          <a:p>
            <a:pPr lvl="1">
              <a:defRPr/>
            </a:pPr>
            <a:r>
              <a:rPr lang="en-US" dirty="0" smtClean="0"/>
              <a:t>High volume of patient transfers with other pilot sites</a:t>
            </a:r>
          </a:p>
          <a:p>
            <a:pPr lvl="1">
              <a:defRPr/>
            </a:pPr>
            <a:r>
              <a:rPr lang="en-US" dirty="0" smtClean="0"/>
              <a:t>Experience with Transitions </a:t>
            </a:r>
            <a:r>
              <a:rPr lang="en-US" dirty="0"/>
              <a:t>of Care </a:t>
            </a:r>
            <a:r>
              <a:rPr lang="en-US" dirty="0" smtClean="0"/>
              <a:t>tools/initiatives</a:t>
            </a:r>
          </a:p>
          <a:p>
            <a:pPr>
              <a:defRPr/>
            </a:pPr>
            <a:r>
              <a:rPr lang="en-US" dirty="0" smtClean="0"/>
              <a:t>17 Winning Pilot Sites:</a:t>
            </a:r>
          </a:p>
          <a:p>
            <a:pPr lvl="1">
              <a:defRPr/>
            </a:pPr>
            <a:r>
              <a:rPr lang="en-US" dirty="0" smtClean="0"/>
              <a:t>St Vincent Hospital and UMass Memorial Healthcare</a:t>
            </a:r>
          </a:p>
          <a:p>
            <a:pPr lvl="1">
              <a:defRPr/>
            </a:pPr>
            <a:r>
              <a:rPr lang="en-US" dirty="0" smtClean="0"/>
              <a:t>Reliant Medical Group (formerly known as Fallon Clinic) and Family Health Center of Worcester (FQHC)</a:t>
            </a:r>
          </a:p>
          <a:p>
            <a:pPr lvl="1">
              <a:defRPr/>
            </a:pPr>
            <a:r>
              <a:rPr lang="en-US" dirty="0" smtClean="0"/>
              <a:t>2 Home Health agencies (VNA Care Network &amp; Overlook VNA)</a:t>
            </a:r>
          </a:p>
          <a:p>
            <a:pPr lvl="1">
              <a:defRPr/>
            </a:pPr>
            <a:r>
              <a:rPr lang="en-US" dirty="0"/>
              <a:t>1 Inpatient Rehab Facility (Fairlawn</a:t>
            </a:r>
            <a:r>
              <a:rPr lang="en-US" dirty="0" smtClean="0"/>
              <a:t>)</a:t>
            </a:r>
          </a:p>
          <a:p>
            <a:pPr lvl="1">
              <a:defRPr/>
            </a:pPr>
            <a:r>
              <a:rPr lang="en-US" dirty="0" smtClean="0"/>
              <a:t>1 LTAC (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Kindred 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Parkview)</a:t>
            </a:r>
            <a:endParaRPr lang="en-US" dirty="0"/>
          </a:p>
          <a:p>
            <a:pPr lvl="1">
              <a:defRPr/>
            </a:pPr>
            <a:r>
              <a:rPr lang="en-US" dirty="0" smtClean="0"/>
              <a:t>1 Payer (Fallon Community Health Plan)</a:t>
            </a:r>
            <a:endParaRPr lang="en-US" dirty="0"/>
          </a:p>
          <a:p>
            <a:pPr lvl="1">
              <a:defRPr/>
            </a:pPr>
            <a:r>
              <a:rPr lang="en-US" dirty="0" smtClean="0"/>
              <a:t>8 Skilled Nursing and Extended Care Facilities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350A6F5-DE26-4BBB-A927-22A2BCC73B9F}" type="slidenum">
              <a:rPr lang="en-US" altLang="en-US" sz="900" smtClean="0">
                <a:cs typeface="Arial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900" smtClean="0">
              <a:cs typeface="Arial" pitchFamily="34" charset="0"/>
            </a:endParaRPr>
          </a:p>
        </p:txBody>
      </p:sp>
      <p:pic>
        <p:nvPicPr>
          <p:cNvPr id="73733" name="Picture 2" descr="C:\Users\Larry\AppData\Local\Microsoft\Windows\Temporary Internet Files\Content.IE5\B23QLF0S\MC900231382[1]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21675" y="6059488"/>
            <a:ext cx="8223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60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3A6F14B-BE25-4289-8A0D-5C4E241C7F7A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90</a:t>
            </a:fld>
            <a:endParaRPr lang="en-US" altLang="en-US" sz="900" smtClean="0"/>
          </a:p>
        </p:txBody>
      </p:sp>
      <p:sp>
        <p:nvSpPr>
          <p:cNvPr id="95235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Immunizations</a:t>
            </a:r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313" y="1143000"/>
            <a:ext cx="8975725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9E5EB5F-CF62-4AEE-9814-B924892B81A2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91</a:t>
            </a:fld>
            <a:endParaRPr lang="en-US" altLang="en-US" sz="900" smtClean="0"/>
          </a:p>
        </p:txBody>
      </p:sp>
      <p:sp>
        <p:nvSpPr>
          <p:cNvPr id="96259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Medical Equipment and Supplies</a:t>
            </a:r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25" y="1300163"/>
            <a:ext cx="8996363" cy="425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C318264-4A7A-4A43-B596-E72FBE33D13F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92</a:t>
            </a:fld>
            <a:endParaRPr lang="en-US" altLang="en-US" sz="900" smtClean="0"/>
          </a:p>
        </p:txBody>
      </p:sp>
      <p:sp>
        <p:nvSpPr>
          <p:cNvPr id="97283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Vital Signs</a:t>
            </a:r>
          </a:p>
        </p:txBody>
      </p:sp>
      <p:pic>
        <p:nvPicPr>
          <p:cNvPr id="972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700" y="801688"/>
            <a:ext cx="8372475" cy="587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70BBE64-6D95-4772-ACFC-D5C7AE770F20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93</a:t>
            </a:fld>
            <a:endParaRPr lang="en-US" altLang="en-US" sz="900" smtClean="0"/>
          </a:p>
        </p:txBody>
      </p:sp>
      <p:sp>
        <p:nvSpPr>
          <p:cNvPr id="98307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Physical Exam, including Wounds</a:t>
            </a:r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13" y="1082675"/>
            <a:ext cx="9013825" cy="4281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37959C3-CF44-4798-BA3E-FDFBD3CC7A8A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94</a:t>
            </a:fld>
            <a:endParaRPr lang="en-US" altLang="en-US" sz="900" smtClean="0"/>
          </a:p>
        </p:txBody>
      </p:sp>
      <p:sp>
        <p:nvSpPr>
          <p:cNvPr id="99331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Functional Status</a:t>
            </a:r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213" y="709613"/>
            <a:ext cx="6175375" cy="4730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62425" y="3375025"/>
            <a:ext cx="6215063" cy="2973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D7633DA-AFD2-4DE2-8B07-7E5B1DB9C6E0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95</a:t>
            </a:fld>
            <a:endParaRPr lang="en-US" altLang="en-US" sz="900" smtClean="0"/>
          </a:p>
        </p:txBody>
      </p:sp>
      <p:sp>
        <p:nvSpPr>
          <p:cNvPr id="100355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Functional Status</a:t>
            </a:r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275" y="701675"/>
            <a:ext cx="6740525" cy="5719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5" y="3402013"/>
            <a:ext cx="6640513" cy="3284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7892FD4-4434-4762-9B0E-6274DF3AB277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96</a:t>
            </a:fld>
            <a:endParaRPr lang="en-US" altLang="en-US" sz="900" smtClean="0"/>
          </a:p>
        </p:txBody>
      </p:sp>
      <p:sp>
        <p:nvSpPr>
          <p:cNvPr id="101379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Functional Status</a:t>
            </a:r>
          </a:p>
        </p:txBody>
      </p:sp>
      <p:grpSp>
        <p:nvGrpSpPr>
          <p:cNvPr id="101380" name="Group 2"/>
          <p:cNvGrpSpPr>
            <a:grpSpLocks/>
          </p:cNvGrpSpPr>
          <p:nvPr/>
        </p:nvGrpSpPr>
        <p:grpSpPr bwMode="auto">
          <a:xfrm>
            <a:off x="95250" y="1308100"/>
            <a:ext cx="8926513" cy="4613275"/>
            <a:chOff x="1278396" y="1160417"/>
            <a:chExt cx="6794450" cy="3126923"/>
          </a:xfrm>
        </p:grpSpPr>
        <p:sp>
          <p:nvSpPr>
            <p:cNvPr id="101381" name="Rectangle 1"/>
            <p:cNvSpPr>
              <a:spLocks noChangeArrowheads="1"/>
            </p:cNvSpPr>
            <p:nvPr/>
          </p:nvSpPr>
          <p:spPr bwMode="auto">
            <a:xfrm>
              <a:off x="1278396" y="1160417"/>
              <a:ext cx="6794450" cy="3126923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pic>
          <p:nvPicPr>
            <p:cNvPr id="101382" name="Picture 2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387" y="1465218"/>
              <a:ext cx="4381500" cy="2822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38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6756" y="2688771"/>
              <a:ext cx="2355124" cy="158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38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814" y="1177835"/>
              <a:ext cx="197167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CB76733-14A6-4600-A670-695CF73530B1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97</a:t>
            </a:fld>
            <a:endParaRPr lang="en-US" altLang="en-US" sz="900" smtClean="0"/>
          </a:p>
        </p:txBody>
      </p:sp>
      <p:sp>
        <p:nvSpPr>
          <p:cNvPr id="102403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Functional Status</a:t>
            </a:r>
          </a:p>
        </p:txBody>
      </p:sp>
      <p:pic>
        <p:nvPicPr>
          <p:cNvPr id="1024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3" y="714375"/>
            <a:ext cx="6704012" cy="488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3588" y="1163638"/>
            <a:ext cx="4440237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5630863"/>
            <a:ext cx="7729538" cy="1187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45A2448-9C49-48B0-B1E4-7A00C1BAEC58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98</a:t>
            </a:fld>
            <a:endParaRPr lang="en-US" altLang="en-US" sz="900" smtClean="0"/>
          </a:p>
        </p:txBody>
      </p:sp>
      <p:sp>
        <p:nvSpPr>
          <p:cNvPr id="103427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Procedures</a:t>
            </a:r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363" y="1060450"/>
            <a:ext cx="8942387" cy="5068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45B0756-1443-43C6-8868-B49C8E078C26}" type="slidenum">
              <a:rPr lang="en-US" altLang="en-US" sz="900" smtClean="0"/>
              <a:pPr eaLnBrk="1" hangingPunct="1">
                <a:spcBef>
                  <a:spcPct val="0"/>
                </a:spcBef>
                <a:buFontTx/>
                <a:buNone/>
              </a:pPr>
              <a:t>99</a:t>
            </a:fld>
            <a:endParaRPr lang="en-US" altLang="en-US" sz="900" smtClean="0"/>
          </a:p>
        </p:txBody>
      </p:sp>
      <p:sp>
        <p:nvSpPr>
          <p:cNvPr id="104451" name="Title 1"/>
          <p:cNvSpPr>
            <a:spLocks noGrp="1"/>
          </p:cNvSpPr>
          <p:nvPr>
            <p:ph type="title"/>
          </p:nvPr>
        </p:nvSpPr>
        <p:spPr>
          <a:xfrm>
            <a:off x="2079625" y="12700"/>
            <a:ext cx="7064375" cy="762000"/>
          </a:xfrm>
        </p:spPr>
        <p:txBody>
          <a:bodyPr/>
          <a:lstStyle/>
          <a:p>
            <a:r>
              <a:rPr lang="en-US" altLang="en-US" smtClean="0"/>
              <a:t>Procedures</a:t>
            </a:r>
          </a:p>
        </p:txBody>
      </p:sp>
      <p:grpSp>
        <p:nvGrpSpPr>
          <p:cNvPr id="104452" name="Group 1"/>
          <p:cNvGrpSpPr>
            <a:grpSpLocks/>
          </p:cNvGrpSpPr>
          <p:nvPr/>
        </p:nvGrpSpPr>
        <p:grpSpPr bwMode="auto">
          <a:xfrm>
            <a:off x="311150" y="677863"/>
            <a:ext cx="8535988" cy="6002337"/>
            <a:chOff x="251883" y="1047750"/>
            <a:chExt cx="4545523" cy="3543300"/>
          </a:xfrm>
        </p:grpSpPr>
        <p:pic>
          <p:nvPicPr>
            <p:cNvPr id="135170" name="Picture 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4010"/>
            <a:stretch/>
          </p:blipFill>
          <p:spPr bwMode="auto">
            <a:xfrm>
              <a:off x="251883" y="1047750"/>
              <a:ext cx="4545523" cy="35433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45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8581" y="1090083"/>
              <a:ext cx="2028825" cy="280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HI Template">
  <a:themeElements>
    <a:clrScheme name="1_MAEHI ppt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AEHI ppt template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MAEHI ppt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EHI ppt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EHI ppt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EHI ppt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EHI ppt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EHI ppt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EHI ppt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EHI ppt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EHI ppt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EHI ppt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EHI ppt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EHI ppt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MeHI Template</Template>
  <TotalTime>31313</TotalTime>
  <Words>2594</Words>
  <Application>Microsoft Office PowerPoint</Application>
  <PresentationFormat>On-screen Show (4:3)</PresentationFormat>
  <Paragraphs>684</Paragraphs>
  <Slides>164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74" baseType="lpstr">
      <vt:lpstr>MS PGothic</vt:lpstr>
      <vt:lpstr>MS PGothic</vt:lpstr>
      <vt:lpstr>Arial</vt:lpstr>
      <vt:lpstr>Arial Narrow</vt:lpstr>
      <vt:lpstr>Calibri</vt:lpstr>
      <vt:lpstr>Times New Roman</vt:lpstr>
      <vt:lpstr>Verdana</vt:lpstr>
      <vt:lpstr>Wingdings</vt:lpstr>
      <vt:lpstr>MeHI Template</vt:lpstr>
      <vt:lpstr>Visio</vt:lpstr>
      <vt:lpstr>IMPACT SEE  (Surrogate EHR Environment)  Training</vt:lpstr>
      <vt:lpstr>Agenda</vt:lpstr>
      <vt:lpstr>PowerPoint Presentation</vt:lpstr>
      <vt:lpstr>PowerPoint Presentation</vt:lpstr>
      <vt:lpstr>The Problem</vt:lpstr>
      <vt:lpstr>The Importance of LTPAC</vt:lpstr>
      <vt:lpstr>IMPACT Grant</vt:lpstr>
      <vt:lpstr>IMPACT Objectives &amp; Strategies</vt:lpstr>
      <vt:lpstr>Pilot Sites to Test the Datasets</vt:lpstr>
      <vt:lpstr>Nursing Facility Pilot Sites</vt:lpstr>
      <vt:lpstr>PowerPoint Presentation</vt:lpstr>
      <vt:lpstr>Getting Connected: LAND &amp; SEE,  KeyHIE Transform, and</vt:lpstr>
      <vt:lpstr>LAND &amp; SEE</vt:lpstr>
      <vt:lpstr>MA State Public HIE</vt:lpstr>
      <vt:lpstr>PowerPoint Presentation</vt:lpstr>
      <vt:lpstr>HIway Transaction Activity</vt:lpstr>
      <vt:lpstr>Progress Towards SFY’15 Targets</vt:lpstr>
      <vt:lpstr>KeyHIE Transform Supplement</vt:lpstr>
      <vt:lpstr>KeyHIE Transform Supplement</vt:lpstr>
      <vt:lpstr>PowerPoint Presentation</vt:lpstr>
      <vt:lpstr>PowerPoint Presentation</vt:lpstr>
      <vt:lpstr>PowerPoint Presentation</vt:lpstr>
      <vt:lpstr>SEE Demo/Training</vt:lpstr>
      <vt:lpstr>High Level Overview</vt:lpstr>
      <vt:lpstr>PowerPoint Presentation</vt:lpstr>
      <vt:lpstr>View Received Document</vt:lpstr>
      <vt:lpstr>Login to Webmail</vt:lpstr>
      <vt:lpstr>First Time: Create new password</vt:lpstr>
      <vt:lpstr>If you get a warning…</vt:lpstr>
      <vt:lpstr>If you get a warning…</vt:lpstr>
      <vt:lpstr>If you still get a warning…</vt:lpstr>
      <vt:lpstr>Open New Mail</vt:lpstr>
      <vt:lpstr>Download Attached Document</vt:lpstr>
      <vt:lpstr>Download Attached Document</vt:lpstr>
      <vt:lpstr>Reload if you don’t see your CCD</vt:lpstr>
      <vt:lpstr>Click to Maximize Window</vt:lpstr>
      <vt:lpstr>Enter Your Information</vt:lpstr>
      <vt:lpstr>First login – fill out all user info</vt:lpstr>
      <vt:lpstr>Click to update user info any time</vt:lpstr>
      <vt:lpstr>Click on your document</vt:lpstr>
      <vt:lpstr>View the Document in SEE</vt:lpstr>
      <vt:lpstr>Print the Document in SEE</vt:lpstr>
      <vt:lpstr>Print the Document From SEE</vt:lpstr>
      <vt:lpstr>Exit SEE – Notice Tabs on Top</vt:lpstr>
      <vt:lpstr>Exit SEE – Notice Left “Activities”</vt:lpstr>
      <vt:lpstr>Exit SEE – Click “X”</vt:lpstr>
      <vt:lpstr>Delete Original Message</vt:lpstr>
      <vt:lpstr>Delete Original Message</vt:lpstr>
      <vt:lpstr>PowerPoint Presentation</vt:lpstr>
      <vt:lpstr>Find and Edit Prior Document</vt:lpstr>
      <vt:lpstr>Login to Webmail</vt:lpstr>
      <vt:lpstr>Open DO NOT DELETE Mail</vt:lpstr>
      <vt:lpstr>Download Attached Document</vt:lpstr>
      <vt:lpstr>Download Attached Document</vt:lpstr>
      <vt:lpstr>Search by Patient Name </vt:lpstr>
      <vt:lpstr>Copy All Into New Document</vt:lpstr>
      <vt:lpstr>Copy All  - Success!</vt:lpstr>
      <vt:lpstr>Review and Update Each Section</vt:lpstr>
      <vt:lpstr>Ctrl-Minus until Save is visible</vt:lpstr>
      <vt:lpstr>Ctrl-Minus until Save is visible</vt:lpstr>
      <vt:lpstr>Ctrl-Zero returns to original size</vt:lpstr>
      <vt:lpstr>Each Section - Standard Layout</vt:lpstr>
      <vt:lpstr>Notice Red Required Fields</vt:lpstr>
      <vt:lpstr>Notice Red Required Fields</vt:lpstr>
      <vt:lpstr>Notice Standard Fields</vt:lpstr>
      <vt:lpstr>Notice Standard Fields</vt:lpstr>
      <vt:lpstr>Notice Standard Fields</vt:lpstr>
      <vt:lpstr>Other ways to Add another line</vt:lpstr>
      <vt:lpstr>“Radio” Buttons – only 1 answer</vt:lpstr>
      <vt:lpstr>“Multiple Answer” Check Boxes</vt:lpstr>
      <vt:lpstr>Sections of Summary Document</vt:lpstr>
      <vt:lpstr>Demographics</vt:lpstr>
      <vt:lpstr>Demographics</vt:lpstr>
      <vt:lpstr>Advance Directives</vt:lpstr>
      <vt:lpstr>Advance Directives</vt:lpstr>
      <vt:lpstr>Advance Directives</vt:lpstr>
      <vt:lpstr>Chief Complaint/Reason for Visit</vt:lpstr>
      <vt:lpstr>History of Present Illness</vt:lpstr>
      <vt:lpstr>Encounters</vt:lpstr>
      <vt:lpstr>Problems and Health Concerns</vt:lpstr>
      <vt:lpstr>Problems and Health Concerns</vt:lpstr>
      <vt:lpstr>History of Past Illness</vt:lpstr>
      <vt:lpstr>Family History</vt:lpstr>
      <vt:lpstr>Social History and Risks</vt:lpstr>
      <vt:lpstr>Social History and Risks</vt:lpstr>
      <vt:lpstr>Social History and Risks</vt:lpstr>
      <vt:lpstr>Allergies and Adverse Events</vt:lpstr>
      <vt:lpstr>Medications</vt:lpstr>
      <vt:lpstr>Medications</vt:lpstr>
      <vt:lpstr>Immunizations</vt:lpstr>
      <vt:lpstr>Medical Equipment and Supplies</vt:lpstr>
      <vt:lpstr>Vital Signs</vt:lpstr>
      <vt:lpstr>Physical Exam, including Wounds</vt:lpstr>
      <vt:lpstr>Functional Status</vt:lpstr>
      <vt:lpstr>Functional Status</vt:lpstr>
      <vt:lpstr>Functional Status</vt:lpstr>
      <vt:lpstr>Functional Status</vt:lpstr>
      <vt:lpstr>Procedures</vt:lpstr>
      <vt:lpstr>Procedures</vt:lpstr>
      <vt:lpstr>Results</vt:lpstr>
      <vt:lpstr>Assessment = “Impression”</vt:lpstr>
      <vt:lpstr>Discharge Diagnoses</vt:lpstr>
      <vt:lpstr>Care Plan</vt:lpstr>
      <vt:lpstr>Care Plan</vt:lpstr>
      <vt:lpstr>Care Plan</vt:lpstr>
      <vt:lpstr>Payers</vt:lpstr>
      <vt:lpstr>Exit SEE – Click “X”</vt:lpstr>
      <vt:lpstr>PowerPoint Presentation</vt:lpstr>
      <vt:lpstr>Find Edited Document and Send It</vt:lpstr>
      <vt:lpstr>Login to Webmail</vt:lpstr>
      <vt:lpstr>Open DO NOT DELETE Mail</vt:lpstr>
      <vt:lpstr>Download Attached Document</vt:lpstr>
      <vt:lpstr>Download Attached Document</vt:lpstr>
      <vt:lpstr>Search by Patient Name </vt:lpstr>
      <vt:lpstr>Select Sections to Update</vt:lpstr>
      <vt:lpstr>Save Before Clicking on Review</vt:lpstr>
      <vt:lpstr>Review Document</vt:lpstr>
      <vt:lpstr>Warning if Someone Else Editing</vt:lpstr>
      <vt:lpstr>Finalize (Sign) Document</vt:lpstr>
      <vt:lpstr>Finalize (Sign) Document</vt:lpstr>
      <vt:lpstr>Send Document to Webmail</vt:lpstr>
      <vt:lpstr>Send Document to Webmail</vt:lpstr>
      <vt:lpstr>If you get an error…</vt:lpstr>
      <vt:lpstr>…log back in to Webmail…</vt:lpstr>
      <vt:lpstr>…and Send Document again</vt:lpstr>
      <vt:lpstr>Document sent to Webmail!</vt:lpstr>
      <vt:lpstr>Exit SEE – Returning to Webmail</vt:lpstr>
      <vt:lpstr>Find message/document in Draft folder</vt:lpstr>
      <vt:lpstr>Find Destination Recipient’s Address</vt:lpstr>
      <vt:lpstr>Send Message</vt:lpstr>
      <vt:lpstr>PowerPoint Presentation</vt:lpstr>
      <vt:lpstr>Start New Document from Scratch</vt:lpstr>
      <vt:lpstr>Login to Webmail</vt:lpstr>
      <vt:lpstr>Accidentally Delete DO NOT DELETE Mail</vt:lpstr>
      <vt:lpstr>Find DO NOT DELETE Mail in Trash</vt:lpstr>
      <vt:lpstr>Forward DO NOT DELETE Mail to Self</vt:lpstr>
      <vt:lpstr>Copy “From” into “To” Address</vt:lpstr>
      <vt:lpstr>Open DO NOT DELETE Mail</vt:lpstr>
      <vt:lpstr>Download Attached Document</vt:lpstr>
      <vt:lpstr>Click on “New Document”</vt:lpstr>
      <vt:lpstr>Enter Patient Information in Sections</vt:lpstr>
      <vt:lpstr>Save as Draft or Finalize Document</vt:lpstr>
      <vt:lpstr>Exit SEE – Click “X”</vt:lpstr>
      <vt:lpstr>PowerPoint Presentation</vt:lpstr>
      <vt:lpstr>Find and Edit Hospital Note &amp; MDS</vt:lpstr>
      <vt:lpstr>Login to Webmail</vt:lpstr>
      <vt:lpstr>Open DO NOT DELETE Mail</vt:lpstr>
      <vt:lpstr>Download Attached Document</vt:lpstr>
      <vt:lpstr>Download Attached Document</vt:lpstr>
      <vt:lpstr>Search by Patient Name </vt:lpstr>
      <vt:lpstr>Copy All Into New Document</vt:lpstr>
      <vt:lpstr>Copy All  - Success!</vt:lpstr>
      <vt:lpstr>Search by Patient Name for MDS</vt:lpstr>
      <vt:lpstr>Go Back to Draft Document</vt:lpstr>
      <vt:lpstr>Pick Section and “Copy From”</vt:lpstr>
      <vt:lpstr>“Copy From” – Success!</vt:lpstr>
      <vt:lpstr>Review and Update Each Section</vt:lpstr>
      <vt:lpstr>Save as Draft or Finalize Document</vt:lpstr>
      <vt:lpstr>Exit SEE – Click “X”</vt:lpstr>
      <vt:lpstr>PowerPoint Presentation</vt:lpstr>
      <vt:lpstr>PowerPoint Presentation</vt:lpstr>
      <vt:lpstr>PowerPoint Presentation</vt:lpstr>
      <vt:lpstr>SEE Fixes/Enhancements Coming</vt:lpstr>
      <vt:lpstr>Questions?</vt:lpstr>
    </vt:vector>
  </TitlesOfParts>
  <Company>MTC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Massache</dc:title>
  <dc:creator>rodenstein</dc:creator>
  <cp:lastModifiedBy>Larry Garber</cp:lastModifiedBy>
  <cp:revision>766</cp:revision>
  <cp:lastPrinted>2010-06-22T15:24:09Z</cp:lastPrinted>
  <dcterms:created xsi:type="dcterms:W3CDTF">2010-03-03T14:53:35Z</dcterms:created>
  <dcterms:modified xsi:type="dcterms:W3CDTF">2015-05-06T04:06:17Z</dcterms:modified>
</cp:coreProperties>
</file>